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04" r:id="rId19"/>
    <p:sldId id="305"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306" r:id="rId33"/>
    <p:sldId id="307" r:id="rId34"/>
    <p:sldId id="308" r:id="rId35"/>
    <p:sldId id="309" r:id="rId36"/>
    <p:sldId id="311" r:id="rId37"/>
    <p:sldId id="310"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Lst>
  <p:sldSz cx="18288000" cy="10287000"/>
  <p:notesSz cx="6858000" cy="9144000"/>
  <p:embeddedFontLst>
    <p:embeddedFont>
      <p:font typeface="Agrandir Narrow" panose="020B0604020202020204" charset="0"/>
      <p:regular r:id="rId59"/>
    </p:embeddedFont>
    <p:embeddedFont>
      <p:font typeface="Open Sans Bold" panose="020B0604020202020204" charset="0"/>
      <p:regular r:id="rId60"/>
    </p:embeddedFont>
    <p:embeddedFont>
      <p:font typeface="Open Sans" panose="020B0604020202020204" charset="0"/>
      <p:regular r:id="rId61"/>
    </p:embeddedFont>
    <p:embeddedFont>
      <p:font typeface="Agrandir Narrow Bold" panose="020B0604020202020204" charset="0"/>
      <p:regular r:id="rId62"/>
    </p:embeddedFont>
    <p:embeddedFont>
      <p:font typeface="Calibri" panose="020F0502020204030204" pitchFamily="34"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2E9A9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4307" autoAdjust="0"/>
  </p:normalViewPr>
  <p:slideViewPr>
    <p:cSldViewPr>
      <p:cViewPr>
        <p:scale>
          <a:sx n="37" d="100"/>
          <a:sy n="37" d="100"/>
        </p:scale>
        <p:origin x="1296" y="2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d3e75092f0704c5" providerId="LiveId" clId="{31418870-58F2-4174-B8B5-A26A307D1EA1}"/>
    <pc:docChg chg="undo custSel addSld delSld modSld sldOrd">
      <pc:chgData name="" userId="8d3e75092f0704c5" providerId="LiveId" clId="{31418870-58F2-4174-B8B5-A26A307D1EA1}" dt="2024-03-12T03:04:44.047" v="4220" actId="20577"/>
      <pc:docMkLst>
        <pc:docMk/>
      </pc:docMkLst>
      <pc:sldChg chg="delSp modSp add modNotesTx">
        <pc:chgData name="" userId="8d3e75092f0704c5" providerId="LiveId" clId="{31418870-58F2-4174-B8B5-A26A307D1EA1}" dt="2024-03-11T23:41:57.117" v="1051" actId="20577"/>
        <pc:sldMkLst>
          <pc:docMk/>
          <pc:sldMk cId="6337671" sldId="304"/>
        </pc:sldMkLst>
        <pc:spChg chg="del">
          <ac:chgData name="" userId="8d3e75092f0704c5" providerId="LiveId" clId="{31418870-58F2-4174-B8B5-A26A307D1EA1}" dt="2024-03-11T18:36:02.817" v="63" actId="478"/>
          <ac:spMkLst>
            <pc:docMk/>
            <pc:sldMk cId="6337671" sldId="304"/>
            <ac:spMk id="2" creationId="{00000000-0000-0000-0000-000000000000}"/>
          </ac:spMkLst>
        </pc:spChg>
        <pc:spChg chg="mod">
          <ac:chgData name="" userId="8d3e75092f0704c5" providerId="LiveId" clId="{31418870-58F2-4174-B8B5-A26A307D1EA1}" dt="2024-03-11T18:35:58.625" v="62" actId="20577"/>
          <ac:spMkLst>
            <pc:docMk/>
            <pc:sldMk cId="6337671" sldId="304"/>
            <ac:spMk id="3" creationId="{00000000-0000-0000-0000-000000000000}"/>
          </ac:spMkLst>
        </pc:spChg>
        <pc:spChg chg="mod">
          <ac:chgData name="" userId="8d3e75092f0704c5" providerId="LiveId" clId="{31418870-58F2-4174-B8B5-A26A307D1EA1}" dt="2024-03-11T23:39:22.378" v="762" actId="14100"/>
          <ac:spMkLst>
            <pc:docMk/>
            <pc:sldMk cId="6337671" sldId="304"/>
            <ac:spMk id="4" creationId="{9822F58D-BBED-41B6-ACA8-D7A721659400}"/>
          </ac:spMkLst>
        </pc:spChg>
      </pc:sldChg>
      <pc:sldChg chg="modSp add modNotesTx">
        <pc:chgData name="" userId="8d3e75092f0704c5" providerId="LiveId" clId="{31418870-58F2-4174-B8B5-A26A307D1EA1}" dt="2024-03-11T23:45:12.018" v="1418" actId="5793"/>
        <pc:sldMkLst>
          <pc:docMk/>
          <pc:sldMk cId="1686924398" sldId="305"/>
        </pc:sldMkLst>
        <pc:spChg chg="mod">
          <ac:chgData name="" userId="8d3e75092f0704c5" providerId="LiveId" clId="{31418870-58F2-4174-B8B5-A26A307D1EA1}" dt="2024-03-11T18:47:45.789" v="474" actId="20577"/>
          <ac:spMkLst>
            <pc:docMk/>
            <pc:sldMk cId="1686924398" sldId="305"/>
            <ac:spMk id="3" creationId="{00000000-0000-0000-0000-000000000000}"/>
          </ac:spMkLst>
        </pc:spChg>
      </pc:sldChg>
      <pc:sldChg chg="modSp add modNotesTx">
        <pc:chgData name="" userId="8d3e75092f0704c5" providerId="LiveId" clId="{31418870-58F2-4174-B8B5-A26A307D1EA1}" dt="2024-03-12T00:01:50.807" v="3072" actId="20577"/>
        <pc:sldMkLst>
          <pc:docMk/>
          <pc:sldMk cId="1260034311" sldId="306"/>
        </pc:sldMkLst>
        <pc:spChg chg="mod">
          <ac:chgData name="" userId="8d3e75092f0704c5" providerId="LiveId" clId="{31418870-58F2-4174-B8B5-A26A307D1EA1}" dt="2024-03-11T18:37:43.106" v="193" actId="20577"/>
          <ac:spMkLst>
            <pc:docMk/>
            <pc:sldMk cId="1260034311" sldId="306"/>
            <ac:spMk id="3" creationId="{00000000-0000-0000-0000-000000000000}"/>
          </ac:spMkLst>
        </pc:spChg>
        <pc:spChg chg="mod">
          <ac:chgData name="" userId="8d3e75092f0704c5" providerId="LiveId" clId="{31418870-58F2-4174-B8B5-A26A307D1EA1}" dt="2024-03-11T23:59:39.096" v="2793" actId="6549"/>
          <ac:spMkLst>
            <pc:docMk/>
            <pc:sldMk cId="1260034311" sldId="306"/>
            <ac:spMk id="4" creationId="{8818A81A-FE07-45A4-BEBC-B39D7AF3BFA6}"/>
          </ac:spMkLst>
        </pc:spChg>
      </pc:sldChg>
      <pc:sldChg chg="modSp add ord modNotesTx">
        <pc:chgData name="" userId="8d3e75092f0704c5" providerId="LiveId" clId="{31418870-58F2-4174-B8B5-A26A307D1EA1}" dt="2024-03-11T18:43:30.298" v="361" actId="20577"/>
        <pc:sldMkLst>
          <pc:docMk/>
          <pc:sldMk cId="3974001307" sldId="307"/>
        </pc:sldMkLst>
        <pc:spChg chg="mod">
          <ac:chgData name="" userId="8d3e75092f0704c5" providerId="LiveId" clId="{31418870-58F2-4174-B8B5-A26A307D1EA1}" dt="2024-03-11T18:41:27.292" v="355" actId="20577"/>
          <ac:spMkLst>
            <pc:docMk/>
            <pc:sldMk cId="3974001307" sldId="307"/>
            <ac:spMk id="2" creationId="{00000000-0000-0000-0000-000000000000}"/>
          </ac:spMkLst>
        </pc:spChg>
      </pc:sldChg>
      <pc:sldChg chg="addSp delSp modSp add del modNotesTx">
        <pc:chgData name="" userId="8d3e75092f0704c5" providerId="LiveId" clId="{31418870-58F2-4174-B8B5-A26A307D1EA1}" dt="2024-03-11T19:59:55.306" v="565" actId="2696"/>
        <pc:sldMkLst>
          <pc:docMk/>
          <pc:sldMk cId="2761076925" sldId="308"/>
        </pc:sldMkLst>
        <pc:spChg chg="add del mod">
          <ac:chgData name="" userId="8d3e75092f0704c5" providerId="LiveId" clId="{31418870-58F2-4174-B8B5-A26A307D1EA1}" dt="2024-03-11T18:40:27.890" v="327" actId="20577"/>
          <ac:spMkLst>
            <pc:docMk/>
            <pc:sldMk cId="2761076925" sldId="308"/>
            <ac:spMk id="2" creationId="{00000000-0000-0000-0000-000000000000}"/>
          </ac:spMkLst>
        </pc:spChg>
        <pc:spChg chg="mod">
          <ac:chgData name="" userId="8d3e75092f0704c5" providerId="LiveId" clId="{31418870-58F2-4174-B8B5-A26A307D1EA1}" dt="2024-03-11T19:59:28.567" v="562" actId="20577"/>
          <ac:spMkLst>
            <pc:docMk/>
            <pc:sldMk cId="2761076925" sldId="308"/>
            <ac:spMk id="19" creationId="{00000000-0000-0000-0000-000000000000}"/>
          </ac:spMkLst>
        </pc:spChg>
        <pc:spChg chg="mod">
          <ac:chgData name="" userId="8d3e75092f0704c5" providerId="LiveId" clId="{31418870-58F2-4174-B8B5-A26A307D1EA1}" dt="2024-03-11T19:59:20.225" v="560" actId="20577"/>
          <ac:spMkLst>
            <pc:docMk/>
            <pc:sldMk cId="2761076925" sldId="308"/>
            <ac:spMk id="21" creationId="{00000000-0000-0000-0000-000000000000}"/>
          </ac:spMkLst>
        </pc:spChg>
      </pc:sldChg>
      <pc:sldChg chg="addSp delSp modSp add ord modNotesTx">
        <pc:chgData name="" userId="8d3e75092f0704c5" providerId="LiveId" clId="{31418870-58F2-4174-B8B5-A26A307D1EA1}" dt="2024-03-11T23:51:40.732" v="1843" actId="20577"/>
        <pc:sldMkLst>
          <pc:docMk/>
          <pc:sldMk cId="2536790486" sldId="309"/>
        </pc:sldMkLst>
        <pc:spChg chg="mod">
          <ac:chgData name="" userId="8d3e75092f0704c5" providerId="LiveId" clId="{31418870-58F2-4174-B8B5-A26A307D1EA1}" dt="2024-03-11T19:37:09.373" v="533" actId="1035"/>
          <ac:spMkLst>
            <pc:docMk/>
            <pc:sldMk cId="2536790486" sldId="309"/>
            <ac:spMk id="2" creationId="{00000000-0000-0000-0000-000000000000}"/>
          </ac:spMkLst>
        </pc:spChg>
        <pc:spChg chg="del">
          <ac:chgData name="" userId="8d3e75092f0704c5" providerId="LiveId" clId="{31418870-58F2-4174-B8B5-A26A307D1EA1}" dt="2024-03-11T19:09:45.293" v="476" actId="478"/>
          <ac:spMkLst>
            <pc:docMk/>
            <pc:sldMk cId="2536790486" sldId="309"/>
            <ac:spMk id="6" creationId="{00000000-0000-0000-0000-000000000000}"/>
          </ac:spMkLst>
        </pc:spChg>
        <pc:spChg chg="del">
          <ac:chgData name="" userId="8d3e75092f0704c5" providerId="LiveId" clId="{31418870-58F2-4174-B8B5-A26A307D1EA1}" dt="2024-03-11T19:09:47.352" v="477" actId="478"/>
          <ac:spMkLst>
            <pc:docMk/>
            <pc:sldMk cId="2536790486" sldId="309"/>
            <ac:spMk id="7" creationId="{00000000-0000-0000-0000-000000000000}"/>
          </ac:spMkLst>
        </pc:spChg>
        <pc:spChg chg="del">
          <ac:chgData name="" userId="8d3e75092f0704c5" providerId="LiveId" clId="{31418870-58F2-4174-B8B5-A26A307D1EA1}" dt="2024-03-11T19:09:49.336" v="478" actId="478"/>
          <ac:spMkLst>
            <pc:docMk/>
            <pc:sldMk cId="2536790486" sldId="309"/>
            <ac:spMk id="8" creationId="{00000000-0000-0000-0000-000000000000}"/>
          </ac:spMkLst>
        </pc:spChg>
        <pc:spChg chg="mod">
          <ac:chgData name="" userId="8d3e75092f0704c5" providerId="LiveId" clId="{31418870-58F2-4174-B8B5-A26A307D1EA1}" dt="2024-03-11T19:37:05.134" v="526" actId="1035"/>
          <ac:spMkLst>
            <pc:docMk/>
            <pc:sldMk cId="2536790486" sldId="309"/>
            <ac:spMk id="9" creationId="{00000000-0000-0000-0000-000000000000}"/>
          </ac:spMkLst>
        </pc:spChg>
        <pc:grpChg chg="del">
          <ac:chgData name="" userId="8d3e75092f0704c5" providerId="LiveId" clId="{31418870-58F2-4174-B8B5-A26A307D1EA1}" dt="2024-03-11T19:09:42.915" v="475" actId="478"/>
          <ac:grpSpMkLst>
            <pc:docMk/>
            <pc:sldMk cId="2536790486" sldId="309"/>
            <ac:grpSpMk id="3" creationId="{00000000-0000-0000-0000-000000000000}"/>
          </ac:grpSpMkLst>
        </pc:grpChg>
        <pc:picChg chg="add del mod modCrop">
          <ac:chgData name="" userId="8d3e75092f0704c5" providerId="LiveId" clId="{31418870-58F2-4174-B8B5-A26A307D1EA1}" dt="2024-03-11T19:11:23.904" v="508" actId="478"/>
          <ac:picMkLst>
            <pc:docMk/>
            <pc:sldMk cId="2536790486" sldId="309"/>
            <ac:picMk id="11" creationId="{EF2C2403-0977-4E86-8756-6820D9221BF9}"/>
          </ac:picMkLst>
        </pc:picChg>
        <pc:picChg chg="add mod">
          <ac:chgData name="" userId="8d3e75092f0704c5" providerId="LiveId" clId="{31418870-58F2-4174-B8B5-A26A307D1EA1}" dt="2024-03-11T19:15:23.672" v="510" actId="1076"/>
          <ac:picMkLst>
            <pc:docMk/>
            <pc:sldMk cId="2536790486" sldId="309"/>
            <ac:picMk id="13" creationId="{83CAFDBD-69E1-4182-BE93-9F8BEDB7846C}"/>
          </ac:picMkLst>
        </pc:picChg>
        <pc:picChg chg="add del mod">
          <ac:chgData name="" userId="8d3e75092f0704c5" providerId="LiveId" clId="{31418870-58F2-4174-B8B5-A26A307D1EA1}" dt="2024-03-11T19:15:44.540" v="512" actId="478"/>
          <ac:picMkLst>
            <pc:docMk/>
            <pc:sldMk cId="2536790486" sldId="309"/>
            <ac:picMk id="15" creationId="{262FA89A-3CEF-4A14-AC47-CFE559A5A1D4}"/>
          </ac:picMkLst>
        </pc:picChg>
        <pc:picChg chg="add mod">
          <ac:chgData name="" userId="8d3e75092f0704c5" providerId="LiveId" clId="{31418870-58F2-4174-B8B5-A26A307D1EA1}" dt="2024-03-11T19:31:58.072" v="514" actId="1076"/>
          <ac:picMkLst>
            <pc:docMk/>
            <pc:sldMk cId="2536790486" sldId="309"/>
            <ac:picMk id="17" creationId="{243A7975-7AAE-4C58-B1F3-7BB3C98F3582}"/>
          </ac:picMkLst>
        </pc:picChg>
        <pc:picChg chg="add del mod">
          <ac:chgData name="" userId="8d3e75092f0704c5" providerId="LiveId" clId="{31418870-58F2-4174-B8B5-A26A307D1EA1}" dt="2024-03-11T19:36:33.770" v="518" actId="478"/>
          <ac:picMkLst>
            <pc:docMk/>
            <pc:sldMk cId="2536790486" sldId="309"/>
            <ac:picMk id="19" creationId="{8B4BD47B-56E7-44B3-80DF-C4E0C0E2E377}"/>
          </ac:picMkLst>
        </pc:picChg>
        <pc:picChg chg="add mod">
          <ac:chgData name="" userId="8d3e75092f0704c5" providerId="LiveId" clId="{31418870-58F2-4174-B8B5-A26A307D1EA1}" dt="2024-03-11T19:37:14.295" v="536" actId="1038"/>
          <ac:picMkLst>
            <pc:docMk/>
            <pc:sldMk cId="2536790486" sldId="309"/>
            <ac:picMk id="21" creationId="{B42F9C8D-67C3-4DDC-BB27-61D1B1F8B27E}"/>
          </ac:picMkLst>
        </pc:picChg>
      </pc:sldChg>
      <pc:sldChg chg="add ord modNotesTx">
        <pc:chgData name="" userId="8d3e75092f0704c5" providerId="LiveId" clId="{31418870-58F2-4174-B8B5-A26A307D1EA1}" dt="2024-03-11T23:59:10.980" v="2737" actId="20577"/>
        <pc:sldMkLst>
          <pc:docMk/>
          <pc:sldMk cId="898664894" sldId="310"/>
        </pc:sldMkLst>
      </pc:sldChg>
      <pc:sldChg chg="add ord modNotesTx">
        <pc:chgData name="" userId="8d3e75092f0704c5" providerId="LiveId" clId="{31418870-58F2-4174-B8B5-A26A307D1EA1}" dt="2024-03-11T18:43:18.906" v="359" actId="20577"/>
        <pc:sldMkLst>
          <pc:docMk/>
          <pc:sldMk cId="611909549" sldId="311"/>
        </pc:sldMkLst>
      </pc:sldChg>
      <pc:sldChg chg="add ord modNotesTx">
        <pc:chgData name="" userId="8d3e75092f0704c5" providerId="LiveId" clId="{31418870-58F2-4174-B8B5-A26A307D1EA1}" dt="2024-03-12T00:08:20.891" v="3810" actId="20577"/>
        <pc:sldMkLst>
          <pc:docMk/>
          <pc:sldMk cId="2862584506" sldId="312"/>
        </pc:sldMkLst>
      </pc:sldChg>
      <pc:sldChg chg="add">
        <pc:chgData name="" userId="8d3e75092f0704c5" providerId="LiveId" clId="{31418870-58F2-4174-B8B5-A26A307D1EA1}" dt="2024-03-11T18:44:41.052" v="472"/>
        <pc:sldMkLst>
          <pc:docMk/>
          <pc:sldMk cId="1712140681" sldId="313"/>
        </pc:sldMkLst>
      </pc:sldChg>
      <pc:sldChg chg="add ord modNotesTx">
        <pc:chgData name="" userId="8d3e75092f0704c5" providerId="LiveId" clId="{31418870-58F2-4174-B8B5-A26A307D1EA1}" dt="2024-03-11T23:54:51.639" v="2199" actId="20577"/>
        <pc:sldMkLst>
          <pc:docMk/>
          <pc:sldMk cId="754111010" sldId="314"/>
        </pc:sldMkLst>
      </pc:sldChg>
      <pc:sldChg chg="modNotesTx">
        <pc:chgData name="" userId="8d3e75092f0704c5" providerId="LiveId" clId="{31418870-58F2-4174-B8B5-A26A307D1EA1}" dt="2024-03-11T23:57:46.948" v="2554" actId="20577"/>
        <pc:sldMkLst>
          <pc:docMk/>
          <pc:sldMk cId="2821960885" sldId="315"/>
        </pc:sldMkLst>
      </pc:sldChg>
      <pc:sldChg chg="modNotesTx">
        <pc:chgData name="" userId="8d3e75092f0704c5" providerId="LiveId" clId="{31418870-58F2-4174-B8B5-A26A307D1EA1}" dt="2024-03-12T00:02:34.832" v="3207" actId="20577"/>
        <pc:sldMkLst>
          <pc:docMk/>
          <pc:sldMk cId="4260209472" sldId="316"/>
        </pc:sldMkLst>
      </pc:sldChg>
      <pc:sldChg chg="modSp modNotesTx">
        <pc:chgData name="" userId="8d3e75092f0704c5" providerId="LiveId" clId="{31418870-58F2-4174-B8B5-A26A307D1EA1}" dt="2024-03-12T00:03:39.724" v="3344" actId="20577"/>
        <pc:sldMkLst>
          <pc:docMk/>
          <pc:sldMk cId="1081742170" sldId="317"/>
        </pc:sldMkLst>
        <pc:spChg chg="mod">
          <ac:chgData name="" userId="8d3e75092f0704c5" providerId="LiveId" clId="{31418870-58F2-4174-B8B5-A26A307D1EA1}" dt="2024-03-12T00:03:39.724" v="3344" actId="20577"/>
          <ac:spMkLst>
            <pc:docMk/>
            <pc:sldMk cId="1081742170" sldId="317"/>
            <ac:spMk id="12" creationId="{84A6185F-FC2E-4786-A5B8-2AE50A02AE30}"/>
          </ac:spMkLst>
        </pc:spChg>
      </pc:sldChg>
      <pc:sldChg chg="modNotesTx">
        <pc:chgData name="" userId="8d3e75092f0704c5" providerId="LiveId" clId="{31418870-58F2-4174-B8B5-A26A307D1EA1}" dt="2024-03-12T00:04:37.559" v="3488" actId="20577"/>
        <pc:sldMkLst>
          <pc:docMk/>
          <pc:sldMk cId="2393890656" sldId="318"/>
        </pc:sldMkLst>
      </pc:sldChg>
      <pc:sldChg chg="modNotesTx">
        <pc:chgData name="" userId="8d3e75092f0704c5" providerId="LiveId" clId="{31418870-58F2-4174-B8B5-A26A307D1EA1}" dt="2024-03-12T00:05:30.187" v="3592" actId="20577"/>
        <pc:sldMkLst>
          <pc:docMk/>
          <pc:sldMk cId="455598798" sldId="319"/>
        </pc:sldMkLst>
      </pc:sldChg>
      <pc:sldChg chg="modNotesTx">
        <pc:chgData name="" userId="8d3e75092f0704c5" providerId="LiveId" clId="{31418870-58F2-4174-B8B5-A26A307D1EA1}" dt="2024-03-12T00:07:40.692" v="3754" actId="20577"/>
        <pc:sldMkLst>
          <pc:docMk/>
          <pc:sldMk cId="2184449956" sldId="320"/>
        </pc:sldMkLst>
      </pc:sldChg>
      <pc:sldChg chg="modNotesTx">
        <pc:chgData name="" userId="8d3e75092f0704c5" providerId="LiveId" clId="{31418870-58F2-4174-B8B5-A26A307D1EA1}" dt="2024-03-12T03:04:44.047" v="4220" actId="20577"/>
        <pc:sldMkLst>
          <pc:docMk/>
          <pc:sldMk cId="2195643255" sldId="321"/>
        </pc:sldMkLst>
      </pc:sldChg>
      <pc:sldChg chg="modNotesTx">
        <pc:chgData name="" userId="8d3e75092f0704c5" providerId="LiveId" clId="{31418870-58F2-4174-B8B5-A26A307D1EA1}" dt="2024-03-12T02:55:49.140" v="3888" actId="20577"/>
        <pc:sldMkLst>
          <pc:docMk/>
          <pc:sldMk cId="2515394020" sldId="322"/>
        </pc:sldMkLst>
      </pc:sldChg>
      <pc:sldChg chg="modNotesTx">
        <pc:chgData name="" userId="8d3e75092f0704c5" providerId="LiveId" clId="{31418870-58F2-4174-B8B5-A26A307D1EA1}" dt="2024-03-12T02:56:38.712" v="3999" actId="20577"/>
        <pc:sldMkLst>
          <pc:docMk/>
          <pc:sldMk cId="3502033445"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Buenas</a:t>
            </a:r>
            <a:r>
              <a:rPr lang="en-US" dirty="0"/>
              <a:t> ...</a:t>
            </a:r>
          </a:p>
          <a:p>
            <a:endParaRPr lang="en-US" dirty="0"/>
          </a:p>
          <a:p>
            <a:r>
              <a:rPr lang="en-US" dirty="0"/>
              <a:t>La idea de la </a:t>
            </a:r>
            <a:r>
              <a:rPr lang="en-US" dirty="0" err="1"/>
              <a:t>clase</a:t>
            </a:r>
            <a:r>
              <a:rPr lang="en-US" dirty="0"/>
              <a:t> de hoy </a:t>
            </a:r>
            <a:r>
              <a:rPr lang="en-US" dirty="0" err="1"/>
              <a:t>es</a:t>
            </a:r>
            <a:r>
              <a:rPr lang="en-US" dirty="0"/>
              <a:t> </a:t>
            </a:r>
            <a:r>
              <a:rPr lang="en-US" dirty="0" err="1"/>
              <a:t>hacer</a:t>
            </a:r>
            <a:r>
              <a:rPr lang="en-US" dirty="0"/>
              <a:t> un </a:t>
            </a:r>
            <a:r>
              <a:rPr lang="en-US" dirty="0" err="1"/>
              <a:t>resumen</a:t>
            </a:r>
            <a:r>
              <a:rPr lang="en-US" dirty="0"/>
              <a:t> de lo que </a:t>
            </a:r>
            <a:r>
              <a:rPr lang="en-US" dirty="0" err="1"/>
              <a:t>vamos</a:t>
            </a:r>
            <a:r>
              <a:rPr lang="en-US" dirty="0"/>
              <a:t> a </a:t>
            </a:r>
            <a:r>
              <a:rPr lang="en-US" dirty="0" err="1"/>
              <a:t>empezar</a:t>
            </a:r>
            <a:r>
              <a:rPr lang="en-US" dirty="0"/>
              <a:t> a </a:t>
            </a:r>
            <a:r>
              <a:rPr lang="en-US" dirty="0" err="1"/>
              <a:t>ver</a:t>
            </a:r>
            <a:r>
              <a:rPr lang="en-US" dirty="0"/>
              <a:t> </a:t>
            </a:r>
            <a:r>
              <a:rPr lang="en-US" dirty="0" err="1"/>
              <a:t>en</a:t>
            </a:r>
            <a:r>
              <a:rPr lang="en-US" dirty="0"/>
              <a:t> lo que </a:t>
            </a:r>
            <a:r>
              <a:rPr lang="en-US" dirty="0" err="1"/>
              <a:t>sigue</a:t>
            </a:r>
            <a:r>
              <a:rPr lang="en-US" dirty="0"/>
              <a:t> de la </a:t>
            </a:r>
            <a:r>
              <a:rPr lang="en-US" dirty="0" smtClean="0"/>
              <a:t>material.</a:t>
            </a:r>
            <a:endParaRPr lang="en-US" dirty="0"/>
          </a:p>
          <a:p>
            <a:endParaRPr lang="en-US" dirty="0"/>
          </a:p>
          <a:p>
            <a:r>
              <a:rPr lang="en-US" dirty="0" err="1"/>
              <a:t>Comencemos</a:t>
            </a:r>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lo traemos al campo biomédico, podemos agregar a esta definición que la energía factiblemente va a ser eléctrica proveniente de órganos del cuerpo humano, que podemos "registrar" con sensores y dispositivos específicos; y como el cuerpo humano es un sistema dinámico, sabemos que es información que va a evolucionar en el tiempo, no se mantiene constante (estática).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Entonces cuando hablemos de "procesar" bioseñales, vamos a querer hablar de 3 aspectos importantes:</a:t>
            </a:r>
          </a:p>
          <a:p>
            <a:endParaRPr lang="en-US"/>
          </a:p>
          <a:p>
            <a:r>
              <a:rPr lang="en-US"/>
              <a:t>1) Medir la energía eléctrica</a:t>
            </a:r>
          </a:p>
          <a:p>
            <a:endParaRPr lang="en-US"/>
          </a:p>
          <a:p>
            <a:r>
              <a:rPr lang="en-US"/>
              <a:t>2) Necesito que mi fuente (el cuerpo humano) genere esa energía y por otro lado poder "leerla" o adquirirla (sensarla)</a:t>
            </a:r>
          </a:p>
          <a:p>
            <a:endParaRPr lang="en-US"/>
          </a:p>
          <a:p>
            <a:r>
              <a:rPr lang="en-US"/>
              <a:t>3) Evaluar los cambios en el tiempo de esta energía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aunque dijimos que los conceptos de BIOSEÑALES y SEÑALES BIOMÉDICAS pueden ser sinónimos, vamos a agregar en realidad una aclaración importante que el término de bioMÉDICAS es para aclarar que el principal objetivo de este procesamiento es poder hacer un diagnóstico, es decir, que esa información extraida de los datos nos permita juzgar qué es lo que está pasando.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Hay un </a:t>
            </a:r>
            <a:r>
              <a:rPr lang="en-US" dirty="0" err="1"/>
              <a:t>concepto</a:t>
            </a:r>
            <a:r>
              <a:rPr lang="en-US" dirty="0"/>
              <a:t> </a:t>
            </a:r>
            <a:r>
              <a:rPr lang="en-US" dirty="0" err="1"/>
              <a:t>muy</a:t>
            </a:r>
            <a:r>
              <a:rPr lang="en-US" dirty="0"/>
              <a:t> </a:t>
            </a:r>
            <a:r>
              <a:rPr lang="en-US" dirty="0" err="1"/>
              <a:t>conocido</a:t>
            </a:r>
            <a:r>
              <a:rPr lang="en-US" dirty="0"/>
              <a:t> que se </a:t>
            </a:r>
            <a:r>
              <a:rPr lang="en-US" dirty="0" err="1"/>
              <a:t>relaciona</a:t>
            </a:r>
            <a:r>
              <a:rPr lang="en-US" dirty="0"/>
              <a:t> con lo que </a:t>
            </a:r>
            <a:r>
              <a:rPr lang="en-US" dirty="0" err="1"/>
              <a:t>queremos</a:t>
            </a:r>
            <a:r>
              <a:rPr lang="en-US" dirty="0"/>
              <a:t> </a:t>
            </a:r>
            <a:r>
              <a:rPr lang="en-US" dirty="0" err="1"/>
              <a:t>hacer</a:t>
            </a:r>
            <a:r>
              <a:rPr lang="en-US" dirty="0"/>
              <a:t> </a:t>
            </a:r>
            <a:r>
              <a:rPr lang="en-US" dirty="0" err="1"/>
              <a:t>cuando</a:t>
            </a:r>
            <a:r>
              <a:rPr lang="en-US" dirty="0"/>
              <a:t> </a:t>
            </a:r>
            <a:r>
              <a:rPr lang="en-US" dirty="0" err="1"/>
              <a:t>procesamos</a:t>
            </a:r>
            <a:r>
              <a:rPr lang="en-US" dirty="0"/>
              <a:t> </a:t>
            </a:r>
            <a:r>
              <a:rPr lang="en-US" dirty="0" err="1"/>
              <a:t>bioseñales</a:t>
            </a:r>
            <a:r>
              <a:rPr lang="en-US" dirty="0"/>
              <a:t>, que parte del </a:t>
            </a:r>
            <a:r>
              <a:rPr lang="en-US" dirty="0" err="1"/>
              <a:t>concepto</a:t>
            </a:r>
            <a:r>
              <a:rPr lang="en-US" dirty="0"/>
              <a:t> de </a:t>
            </a:r>
            <a:r>
              <a:rPr lang="en-US" dirty="0" err="1"/>
              <a:t>esta</a:t>
            </a:r>
            <a:r>
              <a:rPr lang="en-US" dirty="0"/>
              <a:t> </a:t>
            </a:r>
            <a:r>
              <a:rPr lang="en-US" dirty="0" err="1"/>
              <a:t>pirámide</a:t>
            </a:r>
            <a:r>
              <a:rPr lang="en-US" dirty="0"/>
              <a:t> "DIKW". </a:t>
            </a:r>
          </a:p>
          <a:p>
            <a:endParaRPr lang="en-US" dirty="0"/>
          </a:p>
          <a:p>
            <a:r>
              <a:rPr lang="en-US" dirty="0"/>
              <a:t>Este </a:t>
            </a:r>
            <a:r>
              <a:rPr lang="en-US" dirty="0" err="1"/>
              <a:t>es</a:t>
            </a:r>
            <a:r>
              <a:rPr lang="en-US" dirty="0"/>
              <a:t> un </a:t>
            </a:r>
            <a:r>
              <a:rPr lang="en-US" dirty="0" err="1"/>
              <a:t>modelo</a:t>
            </a:r>
            <a:r>
              <a:rPr lang="en-US" dirty="0"/>
              <a:t> para </a:t>
            </a:r>
            <a:r>
              <a:rPr lang="en-US" dirty="0" err="1"/>
              <a:t>representar</a:t>
            </a:r>
            <a:r>
              <a:rPr lang="en-US" dirty="0"/>
              <a:t> la </a:t>
            </a:r>
            <a:r>
              <a:rPr lang="en-US" dirty="0" err="1"/>
              <a:t>relación</a:t>
            </a:r>
            <a:r>
              <a:rPr lang="en-US" dirty="0"/>
              <a:t> </a:t>
            </a:r>
            <a:r>
              <a:rPr lang="en-US" dirty="0" err="1"/>
              <a:t>estructural</a:t>
            </a:r>
            <a:r>
              <a:rPr lang="en-US" dirty="0"/>
              <a:t> y </a:t>
            </a:r>
            <a:r>
              <a:rPr lang="en-US" dirty="0" err="1"/>
              <a:t>funcional</a:t>
            </a:r>
            <a:r>
              <a:rPr lang="en-US" dirty="0"/>
              <a:t> entre </a:t>
            </a:r>
            <a:r>
              <a:rPr lang="en-US" dirty="0" err="1"/>
              <a:t>datos</a:t>
            </a:r>
            <a:r>
              <a:rPr lang="en-US" dirty="0"/>
              <a:t>, </a:t>
            </a:r>
            <a:r>
              <a:rPr lang="en-US" dirty="0" err="1"/>
              <a:t>información</a:t>
            </a:r>
            <a:r>
              <a:rPr lang="en-US" dirty="0"/>
              <a:t>, </a:t>
            </a:r>
            <a:r>
              <a:rPr lang="en-US" dirty="0" err="1"/>
              <a:t>conocimiento</a:t>
            </a:r>
            <a:r>
              <a:rPr lang="en-US" dirty="0"/>
              <a:t> y </a:t>
            </a:r>
            <a:r>
              <a:rPr lang="en-US" dirty="0" err="1"/>
              <a:t>sabiduría</a:t>
            </a:r>
            <a:r>
              <a:rPr lang="en-US" dirty="0"/>
              <a:t>.</a:t>
            </a:r>
          </a:p>
          <a:p>
            <a:endParaRPr lang="en-US" dirty="0"/>
          </a:p>
          <a:p>
            <a:r>
              <a:rPr lang="en-US" dirty="0" err="1"/>
              <a:t>Podemos</a:t>
            </a:r>
            <a:r>
              <a:rPr lang="en-US" dirty="0"/>
              <a:t> </a:t>
            </a:r>
            <a:r>
              <a:rPr lang="en-US" dirty="0" err="1"/>
              <a:t>decir</a:t>
            </a:r>
            <a:r>
              <a:rPr lang="en-US" dirty="0"/>
              <a:t> que el </a:t>
            </a:r>
            <a:r>
              <a:rPr lang="en-US" dirty="0" err="1"/>
              <a:t>área</a:t>
            </a:r>
            <a:r>
              <a:rPr lang="en-US" dirty="0"/>
              <a:t> de </a:t>
            </a:r>
            <a:r>
              <a:rPr lang="en-US" dirty="0" err="1"/>
              <a:t>procesamiento</a:t>
            </a:r>
            <a:r>
              <a:rPr lang="en-US" dirty="0"/>
              <a:t> de </a:t>
            </a:r>
            <a:r>
              <a:rPr lang="en-US" dirty="0" err="1"/>
              <a:t>señales</a:t>
            </a:r>
            <a:r>
              <a:rPr lang="en-US" dirty="0"/>
              <a:t> </a:t>
            </a:r>
            <a:r>
              <a:rPr lang="en-US" dirty="0" err="1"/>
              <a:t>nos</a:t>
            </a:r>
            <a:r>
              <a:rPr lang="en-US" dirty="0"/>
              <a:t> </a:t>
            </a:r>
            <a:r>
              <a:rPr lang="en-US" dirty="0" err="1"/>
              <a:t>permite</a:t>
            </a:r>
            <a:r>
              <a:rPr lang="en-US" dirty="0"/>
              <a:t> </a:t>
            </a:r>
            <a:r>
              <a:rPr lang="en-US" dirty="0" err="1"/>
              <a:t>conocer</a:t>
            </a:r>
            <a:r>
              <a:rPr lang="en-US" dirty="0"/>
              <a:t> </a:t>
            </a:r>
            <a:r>
              <a:rPr lang="en-US" dirty="0" err="1"/>
              <a:t>técnicas</a:t>
            </a:r>
            <a:r>
              <a:rPr lang="en-US" dirty="0"/>
              <a:t> para </a:t>
            </a:r>
            <a:r>
              <a:rPr lang="en-US" dirty="0" err="1"/>
              <a:t>extraer</a:t>
            </a:r>
            <a:r>
              <a:rPr lang="en-US" dirty="0"/>
              <a:t> </a:t>
            </a:r>
            <a:r>
              <a:rPr lang="en-US" dirty="0" err="1"/>
              <a:t>información</a:t>
            </a:r>
            <a:r>
              <a:rPr lang="en-US" dirty="0"/>
              <a:t> de </a:t>
            </a:r>
            <a:r>
              <a:rPr lang="en-US" dirty="0" err="1"/>
              <a:t>los</a:t>
            </a:r>
            <a:r>
              <a:rPr lang="en-US" dirty="0"/>
              <a:t> </a:t>
            </a:r>
            <a:r>
              <a:rPr lang="en-US" dirty="0" err="1"/>
              <a:t>datos</a:t>
            </a:r>
            <a:r>
              <a:rPr lang="en-US" dirty="0"/>
              <a:t> </a:t>
            </a:r>
            <a:r>
              <a:rPr lang="en-US" dirty="0" err="1"/>
              <a:t>medidos</a:t>
            </a:r>
            <a:r>
              <a:rPr lang="en-US" dirty="0"/>
              <a:t>. Con </a:t>
            </a:r>
            <a:r>
              <a:rPr lang="en-US" dirty="0" err="1"/>
              <a:t>esa</a:t>
            </a:r>
            <a:r>
              <a:rPr lang="en-US" dirty="0"/>
              <a:t> </a:t>
            </a:r>
            <a:r>
              <a:rPr lang="en-US" dirty="0" err="1"/>
              <a:t>información</a:t>
            </a:r>
            <a:r>
              <a:rPr lang="en-US" dirty="0"/>
              <a:t>, </a:t>
            </a:r>
            <a:r>
              <a:rPr lang="en-US" dirty="0" err="1"/>
              <a:t>podemos</a:t>
            </a:r>
            <a:r>
              <a:rPr lang="en-US" dirty="0"/>
              <a:t> </a:t>
            </a:r>
            <a:r>
              <a:rPr lang="en-US" dirty="0" err="1"/>
              <a:t>interpretar</a:t>
            </a:r>
            <a:r>
              <a:rPr lang="en-US" dirty="0"/>
              <a:t> </a:t>
            </a:r>
            <a:r>
              <a:rPr lang="en-US" dirty="0" err="1"/>
              <a:t>los</a:t>
            </a:r>
            <a:r>
              <a:rPr lang="en-US" dirty="0"/>
              <a:t> </a:t>
            </a:r>
            <a:r>
              <a:rPr lang="en-US" dirty="0" err="1"/>
              <a:t>resultados</a:t>
            </a:r>
            <a:r>
              <a:rPr lang="en-US" dirty="0"/>
              <a:t> y </a:t>
            </a:r>
            <a:r>
              <a:rPr lang="en-US" dirty="0" err="1"/>
              <a:t>generar</a:t>
            </a:r>
            <a:r>
              <a:rPr lang="en-US" dirty="0"/>
              <a:t> </a:t>
            </a:r>
            <a:r>
              <a:rPr lang="en-US" dirty="0" err="1"/>
              <a:t>cierto</a:t>
            </a:r>
            <a:r>
              <a:rPr lang="en-US" dirty="0"/>
              <a:t> </a:t>
            </a:r>
            <a:r>
              <a:rPr lang="en-US" dirty="0" err="1"/>
              <a:t>conocimiento</a:t>
            </a:r>
            <a:r>
              <a:rPr lang="en-US" dirty="0"/>
              <a:t> de las </a:t>
            </a:r>
            <a:r>
              <a:rPr lang="en-US" dirty="0" err="1"/>
              <a:t>mediciones</a:t>
            </a:r>
            <a:r>
              <a:rPr lang="en-US" dirty="0"/>
              <a:t> </a:t>
            </a:r>
            <a:r>
              <a:rPr lang="en-US" dirty="0" err="1"/>
              <a:t>realizadas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Pero como bioingenierxs, no sólo conocemos las técnicas de procesamiento de señales para obtener esa información de los datos; sino que también adquirimos el know-how biomédico para poder "generar" sabiduría sobre el estado/funcionamiento del órgano en cuestión.</a:t>
            </a:r>
          </a:p>
          <a:p>
            <a:endParaRPr lang="en-US"/>
          </a:p>
          <a:p>
            <a:r>
              <a:rPr lang="en-US"/>
              <a:t>Así podemos comprender de una manera más profunda el conocimiento obtenido por interpretar la información que obtuvimos por procesar los datos medidos del cuerpo humano.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esquemas típicos que explican cómo son actualmente los sistemas de medición biomédica son de esta forma.</a:t>
            </a:r>
          </a:p>
          <a:p>
            <a:endParaRPr lang="en-US"/>
          </a:p>
          <a:p>
            <a:r>
              <a:rPr lang="en-US"/>
              <a:t>Ambos diagramas son de los libros que recomendamos para la materia. Ambos coinciden en 4 partes principales: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La FUENTE, que ya mencionamos que va a ser de origen biológico / fisiológico</a:t>
            </a:r>
          </a:p>
          <a:p>
            <a:endParaRPr lang="en-US"/>
          </a:p>
          <a:p>
            <a:r>
              <a:rPr lang="en-US"/>
              <a:t>2) Conociendo esta fuente, podemos así tener un sistema de SENSADO apropiado que identifique y mida las propiedades biofísicas relevantes. Tambien por otro lado que lleve lo que es "medible" a ser "procesable", es decir, se pueda transformar en algo que puedo interpretar con las herramientas que cuento (una computadora).</a:t>
            </a:r>
          </a:p>
          <a:p>
            <a:endParaRPr lang="en-US"/>
          </a:p>
          <a:p>
            <a:r>
              <a:rPr lang="en-US"/>
              <a:t>3) Lo que más vamos a tocar en la materia: procesar esos datos para extraer información relevante. Cuando hablamos de procesar debemos aclarar que es tanto "limpiar" la señal para quedarnos con lo que nos es de interés, como también "transformarla" en información relevante.</a:t>
            </a:r>
          </a:p>
          <a:p>
            <a:endParaRPr lang="en-US"/>
          </a:p>
          <a:p>
            <a:r>
              <a:rPr lang="en-US"/>
              <a:t>4) Por último, ejecutar la aplicación de este procesamiento que es poder generar resultados a partir del procesamiento. Extraer características (información) de los datos y hacer algoritmos que me ayuden a juzgar qué es lo que está pasando con lo que acabo de medir. En este paso es importante aclarar la parte de visualización de los datos o de traducirlo a un lenguaje más comprensible para otrxs profesionales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Analicemos ahora la primer parte de este proceso: de dónde podemos obtener esa energía eléctrica que queremos estudiar. </a:t>
            </a:r>
          </a:p>
          <a:p>
            <a:endParaRPr lang="en-US"/>
          </a:p>
          <a:p>
            <a:r>
              <a:rPr lang="en-US"/>
              <a:t>Hay varios órganos del cuerpo humano que pueden estar generando impulsos eléctricos que nosotros podemos sensar. Cada uno de ellos, tiene su propio funcionamiento y la interpretación de la señal registrada es distinta en cada caso.</a:t>
            </a:r>
          </a:p>
          <a:p>
            <a:endParaRPr lang="en-US"/>
          </a:p>
          <a:p>
            <a:r>
              <a:rPr lang="en-US"/>
              <a:t>En esta materia nos vamos a parar en específico en los 2 "principales"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s-419" dirty="0" smtClean="0"/>
              <a:t>BIOELÉCTRICAS: Se</a:t>
            </a:r>
            <a:r>
              <a:rPr lang="es-419" baseline="0" dirty="0" smtClean="0"/>
              <a:t> basa en</a:t>
            </a:r>
            <a:r>
              <a:rPr lang="es-419" dirty="0" smtClean="0"/>
              <a:t> transmisiones eléctricas y químicas que forman una comunicación electrofisiológica entre células nerviosas y musculares. La transmisión de señales entre células se produce a medida que cada célula se despolariza en relación con su potencial de membrana en reposo. Estos cambios se registran mediante electrodos en contacto con el tejido fisiológico que conduce la electricidad. Pueden ser electrodos de superficie que capturan señales </a:t>
            </a:r>
            <a:r>
              <a:rPr lang="es-419" dirty="0" err="1" smtClean="0"/>
              <a:t>bioeléctricas</a:t>
            </a:r>
            <a:r>
              <a:rPr lang="es-419" dirty="0" smtClean="0"/>
              <a:t> de grupos de potenciales de células nerviosas o musculares sincronizados</a:t>
            </a:r>
            <a:r>
              <a:rPr lang="es-419" baseline="0" dirty="0" smtClean="0"/>
              <a:t> o</a:t>
            </a:r>
            <a:r>
              <a:rPr lang="es-419" dirty="0" smtClean="0"/>
              <a:t> electrodos intracelulares que muestran la diferencia de potencial eléctrico a través de una membrana celular individual.</a:t>
            </a:r>
          </a:p>
          <a:p>
            <a:endParaRPr lang="es-419" dirty="0" smtClean="0"/>
          </a:p>
          <a:p>
            <a:r>
              <a:rPr lang="es-419" dirty="0" smtClean="0"/>
              <a:t>BIOMECÁNICAS: Se producen por el movimiento o la fuerza del tejido con series de tiempo altamente correlacionadas de una muestra a otra, lo que permite un modelado preciso de la señal durante largos períodos de tiempo.</a:t>
            </a:r>
          </a:p>
          <a:p>
            <a:endParaRPr lang="es-419" dirty="0" smtClean="0"/>
          </a:p>
          <a:p>
            <a:r>
              <a:rPr lang="es-419" dirty="0" smtClean="0"/>
              <a:t>BIOMAGNÉTICAS: Los órganos del cuerpo producen campos magnéticos débiles a medida que experimentan cambios eléctricos, y estas </a:t>
            </a:r>
            <a:r>
              <a:rPr lang="es-419" dirty="0" err="1" smtClean="0"/>
              <a:t>bioseñales</a:t>
            </a:r>
            <a:r>
              <a:rPr lang="es-419" dirty="0" smtClean="0"/>
              <a:t> se pueden utilizar para producir imágenes tridimensionales sobre el funcionamiento del órgano o tejido en cuestión.</a:t>
            </a:r>
          </a:p>
          <a:p>
            <a:endParaRPr lang="es-419" dirty="0" smtClean="0"/>
          </a:p>
          <a:p>
            <a:r>
              <a:rPr lang="es-419" dirty="0" smtClean="0"/>
              <a:t>BIOQUÍMICAS: Proporcionan información fisiológica funcional y muestran los niveles y cambios de diversas sustancias bioquímicas. También se pueden medir sustancias químicas como la glucosa y los metabolitos.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839706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Nos</a:t>
            </a:r>
            <a:r>
              <a:rPr lang="en-US" baseline="0" dirty="0" smtClean="0"/>
              <a:t> </a:t>
            </a:r>
            <a:r>
              <a:rPr lang="en-US" baseline="0" dirty="0" err="1" smtClean="0"/>
              <a:t>vamos</a:t>
            </a:r>
            <a:r>
              <a:rPr lang="en-US" baseline="0" dirty="0" smtClean="0"/>
              <a:t> a </a:t>
            </a:r>
            <a:r>
              <a:rPr lang="en-US" baseline="0" dirty="0" err="1" smtClean="0"/>
              <a:t>centrar</a:t>
            </a:r>
            <a:r>
              <a:rPr lang="en-US" baseline="0" dirty="0" smtClean="0"/>
              <a:t> </a:t>
            </a:r>
            <a:r>
              <a:rPr lang="en-US" baseline="0" dirty="0" err="1" smtClean="0"/>
              <a:t>en</a:t>
            </a:r>
            <a:r>
              <a:rPr lang="en-US" baseline="0" dirty="0" smtClean="0"/>
              <a:t> </a:t>
            </a:r>
            <a:r>
              <a:rPr lang="en-US" baseline="0" dirty="0" err="1" smtClean="0"/>
              <a:t>este</a:t>
            </a:r>
            <a:r>
              <a:rPr lang="en-US" baseline="0" dirty="0" smtClean="0"/>
              <a:t> </a:t>
            </a:r>
            <a:r>
              <a:rPr lang="en-US" baseline="0" dirty="0" err="1" smtClean="0"/>
              <a:t>grupo</a:t>
            </a:r>
            <a:r>
              <a:rPr lang="en-US" baseline="0" dirty="0" smtClean="0"/>
              <a:t> </a:t>
            </a:r>
            <a:r>
              <a:rPr lang="en-US" baseline="0" dirty="0" err="1" smtClean="0"/>
              <a:t>en</a:t>
            </a:r>
            <a:r>
              <a:rPr lang="en-US" baseline="0" dirty="0" smtClean="0"/>
              <a:t> la material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175690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Antes que nada, empecemos definiendo qué son las "BIOSEÑALES" (que vamos a tomar como sinónimo en como le llamamos en esta carrera a la materia: SEÑALES BIOMÉDICAS)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El </a:t>
            </a:r>
            <a:r>
              <a:rPr lang="en-US" dirty="0" err="1"/>
              <a:t>corazón</a:t>
            </a:r>
            <a:r>
              <a:rPr lang="en-US" dirty="0"/>
              <a:t> con </a:t>
            </a:r>
            <a:r>
              <a:rPr lang="en-US" dirty="0" err="1"/>
              <a:t>sus</a:t>
            </a:r>
            <a:r>
              <a:rPr lang="en-US" dirty="0"/>
              <a:t> </a:t>
            </a:r>
            <a:r>
              <a:rPr lang="en-US" dirty="0" err="1"/>
              <a:t>impulsos</a:t>
            </a:r>
            <a:r>
              <a:rPr lang="en-US" dirty="0"/>
              <a:t> </a:t>
            </a:r>
            <a:r>
              <a:rPr lang="en-US" dirty="0" err="1"/>
              <a:t>eléctricos</a:t>
            </a:r>
            <a:r>
              <a:rPr lang="en-US" dirty="0"/>
              <a:t> que </a:t>
            </a:r>
            <a:r>
              <a:rPr lang="en-US" dirty="0" err="1"/>
              <a:t>hacen</a:t>
            </a:r>
            <a:r>
              <a:rPr lang="en-US" dirty="0"/>
              <a:t> "mover" al </a:t>
            </a:r>
            <a:r>
              <a:rPr lang="en-US" dirty="0" err="1"/>
              <a:t>miocardio</a:t>
            </a:r>
            <a:r>
              <a:rPr lang="en-US" dirty="0"/>
              <a:t> para </a:t>
            </a:r>
            <a:r>
              <a:rPr lang="en-US" dirty="0" err="1"/>
              <a:t>así</a:t>
            </a:r>
            <a:r>
              <a:rPr lang="en-US" dirty="0"/>
              <a:t> </a:t>
            </a:r>
            <a:r>
              <a:rPr lang="en-US" dirty="0" err="1"/>
              <a:t>bombear</a:t>
            </a:r>
            <a:r>
              <a:rPr lang="en-US" dirty="0"/>
              <a:t> la </a:t>
            </a:r>
            <a:r>
              <a:rPr lang="en-US" dirty="0" err="1"/>
              <a:t>sangre</a:t>
            </a:r>
            <a:r>
              <a:rPr lang="en-US" dirty="0"/>
              <a:t> a </a:t>
            </a:r>
            <a:r>
              <a:rPr lang="en-US" dirty="0" err="1"/>
              <a:t>todo</a:t>
            </a:r>
            <a:r>
              <a:rPr lang="en-US" dirty="0"/>
              <a:t> el </a:t>
            </a:r>
            <a:r>
              <a:rPr lang="en-US" dirty="0" err="1"/>
              <a:t>cuerpo</a:t>
            </a:r>
            <a:r>
              <a:rPr lang="en-US" dirty="0"/>
              <a:t> </a:t>
            </a:r>
            <a:r>
              <a:rPr lang="en-US" dirty="0" err="1"/>
              <a:t>humano</a:t>
            </a:r>
            <a:endParaRPr lang="en-US" dirty="0"/>
          </a:p>
          <a:p>
            <a:endParaRPr lang="en-US" dirty="0"/>
          </a:p>
          <a:p>
            <a:r>
              <a:rPr lang="en-US" dirty="0"/>
              <a:t>Y </a:t>
            </a:r>
            <a:r>
              <a:rPr lang="en-US" dirty="0" err="1"/>
              <a:t>por</a:t>
            </a:r>
            <a:r>
              <a:rPr lang="en-US" dirty="0"/>
              <a:t> </a:t>
            </a:r>
            <a:r>
              <a:rPr lang="en-US" dirty="0" err="1"/>
              <a:t>otro</a:t>
            </a:r>
            <a:r>
              <a:rPr lang="en-US" dirty="0"/>
              <a:t> </a:t>
            </a:r>
            <a:r>
              <a:rPr lang="en-US" dirty="0" err="1"/>
              <a:t>lado</a:t>
            </a:r>
            <a:r>
              <a:rPr lang="en-US" dirty="0"/>
              <a:t>, el </a:t>
            </a:r>
            <a:r>
              <a:rPr lang="en-US" dirty="0" err="1"/>
              <a:t>cerebro</a:t>
            </a:r>
            <a:r>
              <a:rPr lang="en-US" dirty="0"/>
              <a:t> con </a:t>
            </a:r>
            <a:r>
              <a:rPr lang="en-US" dirty="0" err="1"/>
              <a:t>sus</a:t>
            </a:r>
            <a:r>
              <a:rPr lang="en-US" dirty="0"/>
              <a:t> </a:t>
            </a:r>
            <a:r>
              <a:rPr lang="en-US" dirty="0" err="1"/>
              <a:t>neuronas</a:t>
            </a:r>
            <a:r>
              <a:rPr lang="en-US" dirty="0"/>
              <a:t> "</a:t>
            </a:r>
            <a:r>
              <a:rPr lang="en-US" dirty="0" err="1"/>
              <a:t>hablando</a:t>
            </a:r>
            <a:r>
              <a:rPr lang="en-US" dirty="0"/>
              <a:t>" </a:t>
            </a:r>
            <a:r>
              <a:rPr lang="en-US" dirty="0" err="1"/>
              <a:t>todas</a:t>
            </a:r>
            <a:r>
              <a:rPr lang="en-US" dirty="0"/>
              <a:t> al </a:t>
            </a:r>
            <a:r>
              <a:rPr lang="en-US" dirty="0" err="1"/>
              <a:t>mismo</a:t>
            </a:r>
            <a:r>
              <a:rPr lang="en-US" dirty="0"/>
              <a:t> </a:t>
            </a:r>
            <a:r>
              <a:rPr lang="en-US" dirty="0" err="1"/>
              <a:t>tiempo</a:t>
            </a:r>
            <a:r>
              <a:rPr lang="en-US" dirty="0"/>
              <a:t>, </a:t>
            </a:r>
            <a:r>
              <a:rPr lang="en-US" dirty="0" err="1"/>
              <a:t>interpretando</a:t>
            </a:r>
            <a:r>
              <a:rPr lang="en-US" dirty="0"/>
              <a:t> </a:t>
            </a:r>
            <a:r>
              <a:rPr lang="en-US" dirty="0" err="1"/>
              <a:t>estímulos</a:t>
            </a:r>
            <a:r>
              <a:rPr lang="en-US" dirty="0"/>
              <a:t> y </a:t>
            </a:r>
            <a:r>
              <a:rPr lang="en-US" dirty="0" err="1"/>
              <a:t>generando</a:t>
            </a:r>
            <a:r>
              <a:rPr lang="en-US" dirty="0"/>
              <a:t> </a:t>
            </a:r>
            <a:r>
              <a:rPr lang="en-US" dirty="0" err="1"/>
              <a:t>respuestas</a:t>
            </a:r>
            <a:r>
              <a:rPr lang="en-US" dirty="0"/>
              <a:t>.</a:t>
            </a:r>
          </a:p>
          <a:p>
            <a:endParaRPr lang="en-US" dirty="0"/>
          </a:p>
          <a:p>
            <a:r>
              <a:rPr lang="en-US" dirty="0"/>
              <a:t>No </a:t>
            </a:r>
            <a:r>
              <a:rPr lang="en-US" dirty="0" err="1"/>
              <a:t>quiero</a:t>
            </a:r>
            <a:r>
              <a:rPr lang="en-US" dirty="0"/>
              <a:t> </a:t>
            </a:r>
            <a:r>
              <a:rPr lang="en-US" dirty="0" err="1"/>
              <a:t>dejar</a:t>
            </a:r>
            <a:r>
              <a:rPr lang="en-US" dirty="0"/>
              <a:t> de </a:t>
            </a:r>
            <a:r>
              <a:rPr lang="en-US" dirty="0" err="1"/>
              <a:t>mencionar</a:t>
            </a:r>
            <a:r>
              <a:rPr lang="en-US" dirty="0"/>
              <a:t> que </a:t>
            </a:r>
            <a:r>
              <a:rPr lang="en-US" dirty="0" err="1"/>
              <a:t>también</a:t>
            </a:r>
            <a:r>
              <a:rPr lang="en-US" dirty="0"/>
              <a:t> </a:t>
            </a:r>
            <a:r>
              <a:rPr lang="en-US" dirty="0" err="1"/>
              <a:t>vamos</a:t>
            </a:r>
            <a:r>
              <a:rPr lang="en-US" dirty="0"/>
              <a:t> a </a:t>
            </a:r>
            <a:r>
              <a:rPr lang="en-US" dirty="0" err="1"/>
              <a:t>aprender</a:t>
            </a:r>
            <a:r>
              <a:rPr lang="en-US" dirty="0"/>
              <a:t> a </a:t>
            </a:r>
            <a:r>
              <a:rPr lang="en-US" dirty="0" err="1"/>
              <a:t>procesar</a:t>
            </a:r>
            <a:r>
              <a:rPr lang="en-US" dirty="0"/>
              <a:t> y </a:t>
            </a:r>
            <a:r>
              <a:rPr lang="en-US" dirty="0" err="1"/>
              <a:t>ver</a:t>
            </a:r>
            <a:r>
              <a:rPr lang="en-US" dirty="0"/>
              <a:t> </a:t>
            </a:r>
            <a:r>
              <a:rPr lang="en-US" dirty="0" err="1"/>
              <a:t>qué</a:t>
            </a:r>
            <a:r>
              <a:rPr lang="en-US" dirty="0"/>
              <a:t> </a:t>
            </a:r>
            <a:r>
              <a:rPr lang="en-US" dirty="0" err="1"/>
              <a:t>sucede</a:t>
            </a:r>
            <a:r>
              <a:rPr lang="en-US" dirty="0"/>
              <a:t> con </a:t>
            </a:r>
            <a:r>
              <a:rPr lang="en-US" dirty="0" err="1"/>
              <a:t>otros</a:t>
            </a:r>
            <a:r>
              <a:rPr lang="en-US" dirty="0"/>
              <a:t> </a:t>
            </a:r>
            <a:r>
              <a:rPr lang="en-US" dirty="0" err="1"/>
              <a:t>tipos</a:t>
            </a:r>
            <a:r>
              <a:rPr lang="en-US" dirty="0"/>
              <a:t> de </a:t>
            </a:r>
            <a:r>
              <a:rPr lang="en-US" dirty="0" err="1"/>
              <a:t>fuentes</a:t>
            </a:r>
            <a:r>
              <a:rPr lang="en-US" dirty="0"/>
              <a:t> </a:t>
            </a:r>
            <a:r>
              <a:rPr lang="en-US" dirty="0" err="1"/>
              <a:t>como</a:t>
            </a:r>
            <a:r>
              <a:rPr lang="en-US" dirty="0"/>
              <a:t> </a:t>
            </a:r>
            <a:r>
              <a:rPr lang="en-US" dirty="0" err="1"/>
              <a:t>los</a:t>
            </a:r>
            <a:r>
              <a:rPr lang="en-US" dirty="0"/>
              <a:t> </a:t>
            </a:r>
            <a:r>
              <a:rPr lang="en-US" dirty="0" err="1"/>
              <a:t>cambios</a:t>
            </a:r>
            <a:r>
              <a:rPr lang="en-US" dirty="0"/>
              <a:t> </a:t>
            </a:r>
            <a:r>
              <a:rPr lang="en-US" dirty="0" err="1"/>
              <a:t>electrodérmicos</a:t>
            </a:r>
            <a:r>
              <a:rPr lang="en-US" dirty="0"/>
              <a:t> de la </a:t>
            </a:r>
            <a:r>
              <a:rPr lang="en-US" dirty="0" err="1"/>
              <a:t>piel</a:t>
            </a:r>
            <a:r>
              <a:rPr lang="en-US" dirty="0"/>
              <a:t> y la </a:t>
            </a:r>
            <a:r>
              <a:rPr lang="en-US" dirty="0" err="1"/>
              <a:t>vasodilatación</a:t>
            </a:r>
            <a:r>
              <a:rPr lang="en-US" dirty="0"/>
              <a:t>, </a:t>
            </a:r>
            <a:r>
              <a:rPr lang="en-US" dirty="0" err="1"/>
              <a:t>como</a:t>
            </a:r>
            <a:r>
              <a:rPr lang="en-US" dirty="0"/>
              <a:t> </a:t>
            </a:r>
            <a:r>
              <a:rPr lang="en-US" dirty="0" err="1"/>
              <a:t>también</a:t>
            </a:r>
            <a:r>
              <a:rPr lang="en-US" dirty="0"/>
              <a:t> </a:t>
            </a:r>
            <a:r>
              <a:rPr lang="en-US" dirty="0" err="1"/>
              <a:t>los</a:t>
            </a:r>
            <a:r>
              <a:rPr lang="en-US" dirty="0"/>
              <a:t> </a:t>
            </a:r>
            <a:r>
              <a:rPr lang="en-US" dirty="0" err="1"/>
              <a:t>impulsos</a:t>
            </a:r>
            <a:r>
              <a:rPr lang="en-US" dirty="0"/>
              <a:t> </a:t>
            </a:r>
            <a:r>
              <a:rPr lang="en-US" dirty="0" err="1"/>
              <a:t>eléctricos</a:t>
            </a:r>
            <a:r>
              <a:rPr lang="en-US" dirty="0"/>
              <a:t> de </a:t>
            </a:r>
            <a:r>
              <a:rPr lang="en-US" dirty="0" err="1"/>
              <a:t>los</a:t>
            </a:r>
            <a:r>
              <a:rPr lang="en-US" dirty="0"/>
              <a:t> </a:t>
            </a:r>
            <a:r>
              <a:rPr lang="en-US" dirty="0" err="1"/>
              <a:t>músculos</a:t>
            </a:r>
            <a:r>
              <a:rPr lang="en-US" dirty="0" smtClean="0"/>
              <a:t>.</a:t>
            </a:r>
          </a:p>
          <a:p>
            <a:endParaRPr lang="en-US" i="1" dirty="0" smtClean="0"/>
          </a:p>
          <a:p>
            <a:r>
              <a:rPr lang="en-US" i="1" dirty="0" smtClean="0"/>
              <a:t>¿Con</a:t>
            </a:r>
            <a:r>
              <a:rPr lang="en-US" i="1" baseline="0" dirty="0" smtClean="0"/>
              <a:t> </a:t>
            </a:r>
            <a:r>
              <a:rPr lang="en-US" i="1" baseline="0" dirty="0" err="1" smtClean="0"/>
              <a:t>q</a:t>
            </a:r>
            <a:r>
              <a:rPr lang="en-US" i="1" dirty="0" err="1" smtClean="0"/>
              <a:t>ué</a:t>
            </a:r>
            <a:r>
              <a:rPr lang="en-US" i="1" dirty="0" smtClean="0"/>
              <a:t> </a:t>
            </a:r>
            <a:r>
              <a:rPr lang="en-US" i="1" dirty="0" err="1" smtClean="0"/>
              <a:t>tipo</a:t>
            </a:r>
            <a:r>
              <a:rPr lang="en-US" i="1" dirty="0" smtClean="0"/>
              <a:t> de </a:t>
            </a:r>
            <a:r>
              <a:rPr lang="en-US" i="1" dirty="0" err="1" smtClean="0"/>
              <a:t>bioseñal</a:t>
            </a:r>
            <a:r>
              <a:rPr lang="en-US" i="1" dirty="0" smtClean="0"/>
              <a:t> </a:t>
            </a:r>
            <a:r>
              <a:rPr lang="en-US" i="1" dirty="0" err="1" smtClean="0"/>
              <a:t>creen</a:t>
            </a:r>
            <a:r>
              <a:rPr lang="en-US" i="1" dirty="0" smtClean="0"/>
              <a:t> que </a:t>
            </a:r>
            <a:r>
              <a:rPr lang="en-US" i="1" dirty="0" err="1" smtClean="0"/>
              <a:t>podemos</a:t>
            </a:r>
            <a:r>
              <a:rPr lang="en-US" i="1" dirty="0" smtClean="0"/>
              <a:t> </a:t>
            </a:r>
            <a:r>
              <a:rPr lang="en-US" i="1" dirty="0" err="1" smtClean="0"/>
              <a:t>medir</a:t>
            </a:r>
            <a:r>
              <a:rPr lang="en-US" i="1" dirty="0" smtClean="0"/>
              <a:t> el </a:t>
            </a:r>
            <a:r>
              <a:rPr lang="en-US" i="1" dirty="0" err="1" smtClean="0"/>
              <a:t>funcionamiento</a:t>
            </a:r>
            <a:r>
              <a:rPr lang="en-US" i="1" baseline="0" dirty="0" smtClean="0"/>
              <a:t> de </a:t>
            </a:r>
            <a:r>
              <a:rPr lang="en-US" i="1" baseline="0" dirty="0" err="1" smtClean="0"/>
              <a:t>cada</a:t>
            </a:r>
            <a:r>
              <a:rPr lang="en-US" i="1" baseline="0" dirty="0" smtClean="0"/>
              <a:t> </a:t>
            </a:r>
            <a:r>
              <a:rPr lang="en-US" i="1" baseline="0" dirty="0" err="1" smtClean="0"/>
              <a:t>tejido</a:t>
            </a:r>
            <a:r>
              <a:rPr lang="en-US" i="1" baseline="0" dirty="0" smtClean="0"/>
              <a:t> u </a:t>
            </a:r>
            <a:r>
              <a:rPr lang="en-US" i="1" baseline="0" dirty="0" err="1" smtClean="0"/>
              <a:t>órgano</a:t>
            </a:r>
            <a:r>
              <a:rPr lang="en-US" i="1" baseline="0" dirty="0" smtClean="0"/>
              <a:t> </a:t>
            </a:r>
            <a:r>
              <a:rPr lang="en-US" i="1" baseline="0" dirty="0" err="1" smtClean="0"/>
              <a:t>aquí</a:t>
            </a:r>
            <a:r>
              <a:rPr lang="en-US" i="1" baseline="0" dirty="0" smtClean="0"/>
              <a:t> </a:t>
            </a:r>
            <a:r>
              <a:rPr lang="en-US" i="1" baseline="0" dirty="0" err="1" smtClean="0"/>
              <a:t>presente</a:t>
            </a:r>
            <a:r>
              <a:rPr lang="en-US" i="1" baseline="0" dirty="0" smtClean="0"/>
              <a:t>?</a:t>
            </a:r>
            <a:endParaRPr lang="en-US" i="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Como </a:t>
            </a:r>
            <a:r>
              <a:rPr lang="en-US" dirty="0" err="1"/>
              <a:t>saben</a:t>
            </a:r>
            <a:r>
              <a:rPr lang="en-US" dirty="0"/>
              <a:t> de </a:t>
            </a:r>
            <a:r>
              <a:rPr lang="en-US" dirty="0" err="1"/>
              <a:t>materias</a:t>
            </a:r>
            <a:r>
              <a:rPr lang="en-US" dirty="0"/>
              <a:t> </a:t>
            </a:r>
            <a:r>
              <a:rPr lang="en-US" dirty="0" err="1"/>
              <a:t>anteriores</a:t>
            </a:r>
            <a:r>
              <a:rPr lang="en-US" dirty="0"/>
              <a:t>, el </a:t>
            </a:r>
            <a:r>
              <a:rPr lang="en-US" dirty="0" err="1"/>
              <a:t>corazón</a:t>
            </a:r>
            <a:r>
              <a:rPr lang="en-US" dirty="0"/>
              <a:t> </a:t>
            </a:r>
            <a:r>
              <a:rPr lang="en-US" dirty="0" err="1"/>
              <a:t>posee</a:t>
            </a:r>
            <a:r>
              <a:rPr lang="en-US" dirty="0"/>
              <a:t> </a:t>
            </a:r>
            <a:r>
              <a:rPr lang="en-US" dirty="0" smtClean="0"/>
              <a:t>un </a:t>
            </a:r>
            <a:r>
              <a:rPr lang="en-US" dirty="0" err="1"/>
              <a:t>tejido</a:t>
            </a:r>
            <a:r>
              <a:rPr lang="en-US" dirty="0"/>
              <a:t> </a:t>
            </a:r>
            <a:r>
              <a:rPr lang="en-US" dirty="0" err="1"/>
              <a:t>especializado</a:t>
            </a:r>
            <a:r>
              <a:rPr lang="en-US" dirty="0"/>
              <a:t> </a:t>
            </a:r>
            <a:r>
              <a:rPr lang="en-US" dirty="0" err="1"/>
              <a:t>capaz</a:t>
            </a:r>
            <a:r>
              <a:rPr lang="en-US" dirty="0"/>
              <a:t> de </a:t>
            </a:r>
            <a:r>
              <a:rPr lang="en-US" dirty="0" err="1"/>
              <a:t>originar</a:t>
            </a:r>
            <a:r>
              <a:rPr lang="en-US" dirty="0"/>
              <a:t> el </a:t>
            </a:r>
            <a:r>
              <a:rPr lang="en-US" dirty="0" err="1"/>
              <a:t>impulso</a:t>
            </a:r>
            <a:r>
              <a:rPr lang="en-US" dirty="0"/>
              <a:t> </a:t>
            </a:r>
            <a:r>
              <a:rPr lang="en-US" dirty="0" err="1"/>
              <a:t>cardíaco</a:t>
            </a:r>
            <a:r>
              <a:rPr lang="en-US" dirty="0"/>
              <a:t>. </a:t>
            </a:r>
            <a:endParaRPr lang="en-US" dirty="0" smtClean="0"/>
          </a:p>
          <a:p>
            <a:endParaRPr lang="en-US" dirty="0" smtClean="0"/>
          </a:p>
          <a:p>
            <a:r>
              <a:rPr lang="en-US" dirty="0" smtClean="0"/>
              <a:t>Este </a:t>
            </a:r>
            <a:r>
              <a:rPr lang="en-US" dirty="0" err="1"/>
              <a:t>inicia</a:t>
            </a:r>
            <a:r>
              <a:rPr lang="en-US" dirty="0"/>
              <a:t> </a:t>
            </a:r>
            <a:r>
              <a:rPr lang="en-US" dirty="0" err="1"/>
              <a:t>espontáneamente</a:t>
            </a:r>
            <a:r>
              <a:rPr lang="en-US" dirty="0"/>
              <a:t> </a:t>
            </a:r>
            <a:r>
              <a:rPr lang="en-US" dirty="0" err="1"/>
              <a:t>en</a:t>
            </a:r>
            <a:r>
              <a:rPr lang="en-US" dirty="0"/>
              <a:t> el </a:t>
            </a:r>
            <a:r>
              <a:rPr lang="en-US" dirty="0" err="1"/>
              <a:t>nódulo</a:t>
            </a:r>
            <a:r>
              <a:rPr lang="en-US" dirty="0"/>
              <a:t> </a:t>
            </a:r>
            <a:r>
              <a:rPr lang="en-US" dirty="0" err="1"/>
              <a:t>sinusal</a:t>
            </a:r>
            <a:r>
              <a:rPr lang="en-US" dirty="0"/>
              <a:t>, </a:t>
            </a:r>
            <a:r>
              <a:rPr lang="en-US" dirty="0" err="1"/>
              <a:t>ubicado</a:t>
            </a:r>
            <a:r>
              <a:rPr lang="en-US" dirty="0"/>
              <a:t> </a:t>
            </a:r>
            <a:r>
              <a:rPr lang="en-US" dirty="0" err="1"/>
              <a:t>en</a:t>
            </a:r>
            <a:r>
              <a:rPr lang="en-US" dirty="0"/>
              <a:t> la </a:t>
            </a:r>
            <a:r>
              <a:rPr lang="en-US" dirty="0" err="1"/>
              <a:t>aurícula</a:t>
            </a:r>
            <a:r>
              <a:rPr lang="en-US" dirty="0"/>
              <a:t> </a:t>
            </a:r>
            <a:r>
              <a:rPr lang="en-US" dirty="0" err="1"/>
              <a:t>derecha</a:t>
            </a:r>
            <a:r>
              <a:rPr lang="en-US" dirty="0"/>
              <a:t>. </a:t>
            </a:r>
            <a:r>
              <a:rPr lang="en-US" dirty="0" err="1"/>
              <a:t>Luego</a:t>
            </a:r>
            <a:r>
              <a:rPr lang="en-US" dirty="0"/>
              <a:t> se </a:t>
            </a:r>
            <a:r>
              <a:rPr lang="en-US" dirty="0" err="1"/>
              <a:t>desplaza</a:t>
            </a:r>
            <a:r>
              <a:rPr lang="en-US" dirty="0"/>
              <a:t>, </a:t>
            </a:r>
            <a:r>
              <a:rPr lang="en-US" dirty="0" err="1"/>
              <a:t>diseminándose</a:t>
            </a:r>
            <a:r>
              <a:rPr lang="en-US" dirty="0"/>
              <a:t> </a:t>
            </a:r>
            <a:r>
              <a:rPr lang="en-US" dirty="0" err="1"/>
              <a:t>por</a:t>
            </a:r>
            <a:r>
              <a:rPr lang="en-US" dirty="0"/>
              <a:t> las </a:t>
            </a:r>
            <a:r>
              <a:rPr lang="en-US" dirty="0" err="1"/>
              <a:t>aurículas</a:t>
            </a:r>
            <a:r>
              <a:rPr lang="en-US" dirty="0"/>
              <a:t> a </a:t>
            </a:r>
            <a:r>
              <a:rPr lang="en-US" dirty="0" err="1"/>
              <a:t>través</a:t>
            </a:r>
            <a:r>
              <a:rPr lang="en-US" dirty="0"/>
              <a:t> de las </a:t>
            </a:r>
            <a:r>
              <a:rPr lang="en-US" dirty="0" err="1"/>
              <a:t>vías</a:t>
            </a:r>
            <a:r>
              <a:rPr lang="en-US" dirty="0"/>
              <a:t> </a:t>
            </a:r>
            <a:r>
              <a:rPr lang="en-US" dirty="0" err="1"/>
              <a:t>internodales</a:t>
            </a:r>
            <a:r>
              <a:rPr lang="en-US" dirty="0"/>
              <a:t>, </a:t>
            </a:r>
            <a:r>
              <a:rPr lang="en-US" dirty="0" err="1"/>
              <a:t>produciendo</a:t>
            </a:r>
            <a:r>
              <a:rPr lang="en-US" dirty="0"/>
              <a:t> la </a:t>
            </a:r>
            <a:r>
              <a:rPr lang="en-US" dirty="0" err="1"/>
              <a:t>despolarización</a:t>
            </a:r>
            <a:r>
              <a:rPr lang="en-US" dirty="0"/>
              <a:t> auricular y </a:t>
            </a:r>
            <a:r>
              <a:rPr lang="en-US" dirty="0" err="1"/>
              <a:t>su</a:t>
            </a:r>
            <a:r>
              <a:rPr lang="en-US" dirty="0"/>
              <a:t> </a:t>
            </a:r>
            <a:r>
              <a:rPr lang="en-US" dirty="0" err="1"/>
              <a:t>consecuente</a:t>
            </a:r>
            <a:r>
              <a:rPr lang="en-US" dirty="0"/>
              <a:t> </a:t>
            </a:r>
            <a:r>
              <a:rPr lang="en-US" dirty="0" err="1"/>
              <a:t>contracción</a:t>
            </a:r>
            <a:r>
              <a:rPr lang="en-US" dirty="0"/>
              <a:t>.</a:t>
            </a:r>
          </a:p>
          <a:p>
            <a:r>
              <a:rPr lang="en-US" dirty="0"/>
              <a:t>La </a:t>
            </a:r>
            <a:r>
              <a:rPr lang="en-US" dirty="0" err="1"/>
              <a:t>onda</a:t>
            </a:r>
            <a:r>
              <a:rPr lang="en-US" dirty="0"/>
              <a:t> </a:t>
            </a:r>
            <a:r>
              <a:rPr lang="en-US" dirty="0" err="1"/>
              <a:t>eléctrica</a:t>
            </a:r>
            <a:r>
              <a:rPr lang="en-US" dirty="0"/>
              <a:t> </a:t>
            </a:r>
            <a:r>
              <a:rPr lang="en-US" dirty="0" err="1"/>
              <a:t>llega</a:t>
            </a:r>
            <a:r>
              <a:rPr lang="en-US" dirty="0"/>
              <a:t> </a:t>
            </a:r>
            <a:r>
              <a:rPr lang="en-US" dirty="0" err="1"/>
              <a:t>luego</a:t>
            </a:r>
            <a:r>
              <a:rPr lang="en-US" dirty="0"/>
              <a:t> al </a:t>
            </a:r>
            <a:r>
              <a:rPr lang="en-US" dirty="0" err="1"/>
              <a:t>nódulo</a:t>
            </a:r>
            <a:r>
              <a:rPr lang="en-US" dirty="0"/>
              <a:t> </a:t>
            </a:r>
            <a:r>
              <a:rPr lang="en-US" dirty="0" err="1"/>
              <a:t>auriculo</a:t>
            </a:r>
            <a:r>
              <a:rPr lang="en-US" dirty="0"/>
              <a:t>-ventricular  </a:t>
            </a:r>
            <a:r>
              <a:rPr lang="en-US" dirty="0" err="1"/>
              <a:t>en</a:t>
            </a:r>
            <a:r>
              <a:rPr lang="en-US" dirty="0"/>
              <a:t> el </a:t>
            </a:r>
            <a:r>
              <a:rPr lang="en-US" dirty="0" err="1"/>
              <a:t>lado</a:t>
            </a:r>
            <a:r>
              <a:rPr lang="en-US" dirty="0"/>
              <a:t> </a:t>
            </a:r>
            <a:r>
              <a:rPr lang="en-US" dirty="0" err="1"/>
              <a:t>izquierdo</a:t>
            </a:r>
            <a:r>
              <a:rPr lang="en-US" dirty="0"/>
              <a:t> de la </a:t>
            </a:r>
            <a:r>
              <a:rPr lang="en-US" dirty="0" err="1"/>
              <a:t>aurícula</a:t>
            </a:r>
            <a:r>
              <a:rPr lang="en-US" dirty="0"/>
              <a:t> </a:t>
            </a:r>
            <a:r>
              <a:rPr lang="en-US" dirty="0" err="1"/>
              <a:t>derecha</a:t>
            </a:r>
            <a:r>
              <a:rPr lang="en-US" dirty="0"/>
              <a:t>. </a:t>
            </a:r>
            <a:r>
              <a:rPr lang="en-US" dirty="0" err="1"/>
              <a:t>Luego</a:t>
            </a:r>
            <a:r>
              <a:rPr lang="en-US" dirty="0"/>
              <a:t>, el </a:t>
            </a:r>
            <a:r>
              <a:rPr lang="en-US" dirty="0" err="1"/>
              <a:t>impulso</a:t>
            </a:r>
            <a:r>
              <a:rPr lang="en-US" dirty="0"/>
              <a:t> </a:t>
            </a:r>
            <a:r>
              <a:rPr lang="en-US" dirty="0" err="1"/>
              <a:t>cardíaco</a:t>
            </a:r>
            <a:r>
              <a:rPr lang="en-US" dirty="0"/>
              <a:t> se </a:t>
            </a:r>
            <a:r>
              <a:rPr lang="en-US" dirty="0" err="1"/>
              <a:t>disemina</a:t>
            </a:r>
            <a:r>
              <a:rPr lang="en-US" dirty="0"/>
              <a:t> a </a:t>
            </a:r>
            <a:r>
              <a:rPr lang="en-US" dirty="0" err="1"/>
              <a:t>través</a:t>
            </a:r>
            <a:r>
              <a:rPr lang="en-US" dirty="0"/>
              <a:t> de un </a:t>
            </a:r>
            <a:r>
              <a:rPr lang="en-US" dirty="0" err="1"/>
              <a:t>haz</a:t>
            </a:r>
            <a:r>
              <a:rPr lang="en-US" dirty="0"/>
              <a:t> de </a:t>
            </a:r>
            <a:r>
              <a:rPr lang="en-US" dirty="0" err="1"/>
              <a:t>fibras</a:t>
            </a:r>
            <a:r>
              <a:rPr lang="en-US" dirty="0"/>
              <a:t> </a:t>
            </a:r>
            <a:r>
              <a:rPr lang="en-US" dirty="0" err="1"/>
              <a:t>llamadas</a:t>
            </a:r>
            <a:r>
              <a:rPr lang="en-US" dirty="0"/>
              <a:t> </a:t>
            </a:r>
            <a:r>
              <a:rPr lang="en-US" dirty="0" err="1"/>
              <a:t>haz</a:t>
            </a:r>
            <a:r>
              <a:rPr lang="en-US" dirty="0"/>
              <a:t> de His, que </a:t>
            </a:r>
            <a:r>
              <a:rPr lang="en-US" dirty="0" err="1"/>
              <a:t>es</a:t>
            </a:r>
            <a:r>
              <a:rPr lang="en-US" dirty="0"/>
              <a:t> un </a:t>
            </a:r>
            <a:r>
              <a:rPr lang="en-US" dirty="0" err="1"/>
              <a:t>puente</a:t>
            </a:r>
            <a:r>
              <a:rPr lang="en-US" dirty="0"/>
              <a:t> entre el </a:t>
            </a:r>
            <a:r>
              <a:rPr lang="en-US" dirty="0" err="1"/>
              <a:t>nódulo</a:t>
            </a:r>
            <a:r>
              <a:rPr lang="en-US" dirty="0"/>
              <a:t> </a:t>
            </a:r>
            <a:r>
              <a:rPr lang="en-US" dirty="0" err="1"/>
              <a:t>auriculoventricular</a:t>
            </a:r>
            <a:r>
              <a:rPr lang="en-US" dirty="0"/>
              <a:t> y las </a:t>
            </a:r>
            <a:r>
              <a:rPr lang="en-US" dirty="0" err="1"/>
              <a:t>ramas</a:t>
            </a:r>
            <a:r>
              <a:rPr lang="en-US" dirty="0"/>
              <a:t> </a:t>
            </a:r>
            <a:r>
              <a:rPr lang="en-US" dirty="0" err="1"/>
              <a:t>ventriculares</a:t>
            </a:r>
            <a:r>
              <a:rPr lang="en-US" dirty="0"/>
              <a:t>. </a:t>
            </a:r>
          </a:p>
          <a:p>
            <a:r>
              <a:rPr lang="en-US" dirty="0"/>
              <a:t>Y </a:t>
            </a:r>
            <a:r>
              <a:rPr lang="en-US" dirty="0" err="1"/>
              <a:t>por</a:t>
            </a:r>
            <a:r>
              <a:rPr lang="en-US" dirty="0"/>
              <a:t> </a:t>
            </a:r>
            <a:r>
              <a:rPr lang="en-US" dirty="0" err="1"/>
              <a:t>último</a:t>
            </a:r>
            <a:r>
              <a:rPr lang="en-US" dirty="0"/>
              <a:t>, el </a:t>
            </a:r>
            <a:r>
              <a:rPr lang="en-US" dirty="0" err="1"/>
              <a:t>impulso</a:t>
            </a:r>
            <a:r>
              <a:rPr lang="en-US" dirty="0"/>
              <a:t> </a:t>
            </a:r>
            <a:r>
              <a:rPr lang="en-US" dirty="0" err="1"/>
              <a:t>eléctrico</a:t>
            </a:r>
            <a:r>
              <a:rPr lang="en-US" dirty="0"/>
              <a:t> </a:t>
            </a:r>
            <a:r>
              <a:rPr lang="en-US" dirty="0" err="1"/>
              <a:t>es</a:t>
            </a:r>
            <a:r>
              <a:rPr lang="en-US" dirty="0"/>
              <a:t> </a:t>
            </a:r>
            <a:r>
              <a:rPr lang="en-US" dirty="0" err="1"/>
              <a:t>distribuido</a:t>
            </a:r>
            <a:r>
              <a:rPr lang="en-US" dirty="0"/>
              <a:t> a </a:t>
            </a:r>
            <a:r>
              <a:rPr lang="en-US" dirty="0" err="1"/>
              <a:t>los</a:t>
            </a:r>
            <a:r>
              <a:rPr lang="en-US" dirty="0"/>
              <a:t> </a:t>
            </a:r>
            <a:r>
              <a:rPr lang="en-US" dirty="0" err="1"/>
              <a:t>ventrículos</a:t>
            </a:r>
            <a:r>
              <a:rPr lang="en-US" dirty="0"/>
              <a:t> </a:t>
            </a:r>
            <a:r>
              <a:rPr lang="en-US" dirty="0" err="1"/>
              <a:t>mediante</a:t>
            </a:r>
            <a:r>
              <a:rPr lang="en-US" dirty="0"/>
              <a:t> </a:t>
            </a:r>
            <a:r>
              <a:rPr lang="en-US" dirty="0" err="1"/>
              <a:t>una</a:t>
            </a:r>
            <a:r>
              <a:rPr lang="en-US" dirty="0"/>
              <a:t> red de </a:t>
            </a:r>
            <a:r>
              <a:rPr lang="en-US" dirty="0" err="1"/>
              <a:t>fibras</a:t>
            </a:r>
            <a:r>
              <a:rPr lang="en-US" dirty="0"/>
              <a:t> que </a:t>
            </a:r>
            <a:r>
              <a:rPr lang="en-US" dirty="0" err="1"/>
              <a:t>ocasionan</a:t>
            </a:r>
            <a:r>
              <a:rPr lang="en-US" dirty="0"/>
              <a:t> la </a:t>
            </a:r>
            <a:r>
              <a:rPr lang="en-US" dirty="0" err="1"/>
              <a:t>contracción</a:t>
            </a:r>
            <a:r>
              <a:rPr lang="en-US" dirty="0"/>
              <a:t> ventricular </a:t>
            </a:r>
            <a:r>
              <a:rPr lang="en-US" dirty="0" err="1"/>
              <a:t>llamadas</a:t>
            </a:r>
            <a:r>
              <a:rPr lang="en-US" dirty="0"/>
              <a:t> </a:t>
            </a:r>
            <a:r>
              <a:rPr lang="en-US" dirty="0" err="1"/>
              <a:t>fibras</a:t>
            </a:r>
            <a:r>
              <a:rPr lang="en-US" dirty="0"/>
              <a:t> de Purkinje, </a:t>
            </a:r>
            <a:r>
              <a:rPr lang="en-US" dirty="0" err="1"/>
              <a:t>desencadenando</a:t>
            </a:r>
            <a:r>
              <a:rPr lang="en-US" dirty="0"/>
              <a:t> la </a:t>
            </a:r>
            <a:r>
              <a:rPr lang="en-US" dirty="0" err="1"/>
              <a:t>contracción</a:t>
            </a:r>
            <a:r>
              <a:rPr lang="en-US" dirty="0"/>
              <a:t> ventricular.</a:t>
            </a:r>
          </a:p>
          <a:p>
            <a:r>
              <a:rPr lang="en-US" dirty="0" err="1"/>
              <a:t>Todo</a:t>
            </a:r>
            <a:r>
              <a:rPr lang="en-US" dirty="0"/>
              <a:t> </a:t>
            </a:r>
            <a:r>
              <a:rPr lang="en-US" dirty="0" err="1"/>
              <a:t>esto</a:t>
            </a:r>
            <a:r>
              <a:rPr lang="en-US" dirty="0"/>
              <a:t> produce que se </a:t>
            </a:r>
            <a:r>
              <a:rPr lang="en-US" dirty="0" err="1"/>
              <a:t>genere</a:t>
            </a:r>
            <a:r>
              <a:rPr lang="en-US" dirty="0"/>
              <a:t> el </a:t>
            </a:r>
            <a:r>
              <a:rPr lang="en-US" dirty="0" err="1"/>
              <a:t>latido</a:t>
            </a:r>
            <a:r>
              <a:rPr lang="en-US" dirty="0"/>
              <a:t> </a:t>
            </a:r>
            <a:r>
              <a:rPr lang="en-US" dirty="0" err="1"/>
              <a:t>cardíaco</a:t>
            </a:r>
            <a:r>
              <a:rPr lang="en-US" dirty="0"/>
              <a:t>, y </a:t>
            </a:r>
            <a:r>
              <a:rPr lang="en-US" dirty="0" err="1"/>
              <a:t>por</a:t>
            </a:r>
            <a:r>
              <a:rPr lang="en-US" dirty="0"/>
              <a:t> </a:t>
            </a:r>
            <a:r>
              <a:rPr lang="en-US" dirty="0" err="1"/>
              <a:t>ende</a:t>
            </a:r>
            <a:r>
              <a:rPr lang="en-US" dirty="0"/>
              <a:t> se </a:t>
            </a:r>
            <a:r>
              <a:rPr lang="en-US" dirty="0" err="1"/>
              <a:t>pueda</a:t>
            </a:r>
            <a:r>
              <a:rPr lang="en-US" dirty="0"/>
              <a:t> </a:t>
            </a:r>
            <a:r>
              <a:rPr lang="en-US" dirty="0" err="1"/>
              <a:t>bombear</a:t>
            </a:r>
            <a:r>
              <a:rPr lang="en-US" dirty="0"/>
              <a:t> </a:t>
            </a:r>
            <a:r>
              <a:rPr lang="en-US" dirty="0" err="1"/>
              <a:t>sangre</a:t>
            </a:r>
            <a:r>
              <a:rPr lang="en-US" dirty="0"/>
              <a:t> a </a:t>
            </a:r>
            <a:r>
              <a:rPr lang="en-US" dirty="0" err="1"/>
              <a:t>todo</a:t>
            </a:r>
            <a:r>
              <a:rPr lang="en-US" dirty="0"/>
              <a:t> </a:t>
            </a:r>
            <a:r>
              <a:rPr lang="en-US" dirty="0" err="1"/>
              <a:t>nuestro</a:t>
            </a:r>
            <a:r>
              <a:rPr lang="en-US" dirty="0"/>
              <a:t> </a:t>
            </a:r>
            <a:r>
              <a:rPr lang="en-US" dirty="0" err="1"/>
              <a:t>cuerpo</a:t>
            </a:r>
            <a:r>
              <a:rPr lang="en-US" dirty="0"/>
              <a:t>. </a:t>
            </a:r>
            <a:r>
              <a:rPr lang="en-US" dirty="0" err="1"/>
              <a:t>Nosotrxs</a:t>
            </a:r>
            <a:r>
              <a:rPr lang="en-US" dirty="0"/>
              <a:t> </a:t>
            </a:r>
            <a:r>
              <a:rPr lang="en-US" dirty="0" err="1"/>
              <a:t>como</a:t>
            </a:r>
            <a:r>
              <a:rPr lang="en-US" dirty="0"/>
              <a:t> </a:t>
            </a:r>
            <a:r>
              <a:rPr lang="en-US" dirty="0" err="1"/>
              <a:t>resultado</a:t>
            </a:r>
            <a:r>
              <a:rPr lang="en-US" dirty="0"/>
              <a:t> </a:t>
            </a:r>
            <a:r>
              <a:rPr lang="en-US" dirty="0" err="1"/>
              <a:t>podemos</a:t>
            </a:r>
            <a:r>
              <a:rPr lang="en-US" dirty="0"/>
              <a:t> registrar </a:t>
            </a:r>
            <a:r>
              <a:rPr lang="en-US" dirty="0" err="1"/>
              <a:t>estos</a:t>
            </a:r>
            <a:r>
              <a:rPr lang="en-US" dirty="0"/>
              <a:t> </a:t>
            </a:r>
            <a:r>
              <a:rPr lang="en-US" dirty="0" err="1"/>
              <a:t>pasos</a:t>
            </a:r>
            <a:r>
              <a:rPr lang="en-US" dirty="0"/>
              <a:t> de  la </a:t>
            </a:r>
            <a:r>
              <a:rPr lang="en-US" dirty="0" err="1"/>
              <a:t>señal</a:t>
            </a:r>
            <a:r>
              <a:rPr lang="en-US" dirty="0"/>
              <a:t> </a:t>
            </a:r>
            <a:r>
              <a:rPr lang="en-US" dirty="0" err="1"/>
              <a:t>eléctrica</a:t>
            </a:r>
            <a:r>
              <a:rPr lang="en-US" dirty="0"/>
              <a:t> </a:t>
            </a:r>
            <a:r>
              <a:rPr lang="en-US" dirty="0" err="1"/>
              <a:t>generada</a:t>
            </a:r>
            <a:r>
              <a:rPr lang="en-US" dirty="0"/>
              <a:t> </a:t>
            </a:r>
            <a:r>
              <a:rPr lang="en-US" dirty="0" err="1"/>
              <a:t>comúnmente</a:t>
            </a:r>
            <a:r>
              <a:rPr lang="en-US" dirty="0"/>
              <a:t> </a:t>
            </a:r>
            <a:r>
              <a:rPr lang="en-US" dirty="0" err="1"/>
              <a:t>llamada</a:t>
            </a:r>
            <a:r>
              <a:rPr lang="en-US" dirty="0"/>
              <a:t> ECG.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Como también saben, el cerebro está compuesto por mil millones de neuronas que tienen la capacidad de generar impulsos eléctricos. Este impulso se puede transmitir entre neuronas lo que les permite tener una comunicación muy específica. Esta comunicación neuronal puede ser medida (hasta incluso desde el cuero cabelludo) y así podemos registrar esa señal resultante en un EEG.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Muchos</a:t>
            </a:r>
            <a:r>
              <a:rPr lang="en-US" dirty="0"/>
              <a:t> </a:t>
            </a:r>
            <a:r>
              <a:rPr lang="en-US" dirty="0" err="1"/>
              <a:t>procesos</a:t>
            </a:r>
            <a:r>
              <a:rPr lang="en-US" dirty="0"/>
              <a:t> </a:t>
            </a:r>
            <a:r>
              <a:rPr lang="en-US" dirty="0" err="1"/>
              <a:t>fisiológicos</a:t>
            </a:r>
            <a:r>
              <a:rPr lang="en-US" dirty="0"/>
              <a:t> </a:t>
            </a:r>
            <a:r>
              <a:rPr lang="en-US" dirty="0" err="1"/>
              <a:t>producen</a:t>
            </a:r>
            <a:r>
              <a:rPr lang="en-US" dirty="0"/>
              <a:t> </a:t>
            </a:r>
            <a:r>
              <a:rPr lang="en-US" dirty="0" err="1"/>
              <a:t>energía</a:t>
            </a:r>
            <a:r>
              <a:rPr lang="en-US" dirty="0"/>
              <a:t> que </a:t>
            </a:r>
            <a:r>
              <a:rPr lang="en-US" dirty="0" err="1"/>
              <a:t>puede</a:t>
            </a:r>
            <a:r>
              <a:rPr lang="en-US" dirty="0"/>
              <a:t> </a:t>
            </a:r>
            <a:r>
              <a:rPr lang="en-US" dirty="0" err="1"/>
              <a:t>detectarse</a:t>
            </a:r>
            <a:r>
              <a:rPr lang="en-US" dirty="0"/>
              <a:t> </a:t>
            </a:r>
            <a:r>
              <a:rPr lang="en-US" dirty="0" err="1"/>
              <a:t>directamente</a:t>
            </a:r>
            <a:r>
              <a:rPr lang="en-US" dirty="0"/>
              <a:t>. </a:t>
            </a:r>
            <a:r>
              <a:rPr lang="en-US" dirty="0" err="1"/>
              <a:t>Por</a:t>
            </a:r>
            <a:r>
              <a:rPr lang="en-US" dirty="0"/>
              <a:t> </a:t>
            </a:r>
            <a:r>
              <a:rPr lang="en-US" dirty="0" err="1"/>
              <a:t>ejemplo</a:t>
            </a:r>
            <a:r>
              <a:rPr lang="en-US" dirty="0"/>
              <a:t>, la </a:t>
            </a:r>
            <a:r>
              <a:rPr lang="en-US" dirty="0" err="1"/>
              <a:t>medición</a:t>
            </a:r>
            <a:r>
              <a:rPr lang="en-US" dirty="0"/>
              <a:t> de la </a:t>
            </a:r>
            <a:r>
              <a:rPr lang="en-US" dirty="0" err="1"/>
              <a:t>actividad</a:t>
            </a:r>
            <a:r>
              <a:rPr lang="en-US" dirty="0"/>
              <a:t> </a:t>
            </a:r>
            <a:r>
              <a:rPr lang="en-US" dirty="0" err="1"/>
              <a:t>eléctrica</a:t>
            </a:r>
            <a:r>
              <a:rPr lang="en-US" dirty="0"/>
              <a:t> </a:t>
            </a:r>
            <a:r>
              <a:rPr lang="en-US" dirty="0" err="1"/>
              <a:t>en</a:t>
            </a:r>
            <a:r>
              <a:rPr lang="en-US" dirty="0"/>
              <a:t> el </a:t>
            </a:r>
            <a:r>
              <a:rPr lang="en-US" dirty="0" err="1"/>
              <a:t>corazón</a:t>
            </a:r>
            <a:r>
              <a:rPr lang="en-US" dirty="0"/>
              <a:t> o el </a:t>
            </a:r>
            <a:r>
              <a:rPr lang="en-US" dirty="0" err="1"/>
              <a:t>cerebro</a:t>
            </a:r>
            <a:r>
              <a:rPr lang="en-US" dirty="0"/>
              <a:t> </a:t>
            </a:r>
            <a:r>
              <a:rPr lang="en-US" dirty="0" err="1"/>
              <a:t>como</a:t>
            </a:r>
            <a:r>
              <a:rPr lang="en-US" dirty="0"/>
              <a:t> la </a:t>
            </a:r>
            <a:r>
              <a:rPr lang="en-US" dirty="0" err="1"/>
              <a:t>energía</a:t>
            </a:r>
            <a:r>
              <a:rPr lang="en-US" dirty="0"/>
              <a:t> </a:t>
            </a:r>
            <a:r>
              <a:rPr lang="en-US" dirty="0" err="1"/>
              <a:t>ya</a:t>
            </a:r>
            <a:r>
              <a:rPr lang="en-US" dirty="0"/>
              <a:t> </a:t>
            </a:r>
            <a:r>
              <a:rPr lang="en-US" dirty="0" err="1"/>
              <a:t>es</a:t>
            </a:r>
            <a:r>
              <a:rPr lang="en-US" dirty="0"/>
              <a:t> </a:t>
            </a:r>
            <a:r>
              <a:rPr lang="en-US" dirty="0" err="1"/>
              <a:t>eléctrica</a:t>
            </a:r>
            <a:r>
              <a:rPr lang="en-US" dirty="0"/>
              <a:t>, </a:t>
            </a:r>
            <a:r>
              <a:rPr lang="en-US" dirty="0" err="1"/>
              <a:t>sólo</a:t>
            </a:r>
            <a:r>
              <a:rPr lang="en-US" dirty="0"/>
              <a:t> </a:t>
            </a:r>
            <a:r>
              <a:rPr lang="en-US" dirty="0" err="1"/>
              <a:t>es</a:t>
            </a:r>
            <a:r>
              <a:rPr lang="en-US" dirty="0"/>
              <a:t> </a:t>
            </a:r>
            <a:r>
              <a:rPr lang="en-US" dirty="0" err="1"/>
              <a:t>necesario</a:t>
            </a:r>
            <a:r>
              <a:rPr lang="en-US" dirty="0"/>
              <a:t> </a:t>
            </a:r>
            <a:r>
              <a:rPr lang="en-US" dirty="0" err="1"/>
              <a:t>convertirla</a:t>
            </a:r>
            <a:r>
              <a:rPr lang="en-US" dirty="0"/>
              <a:t> de </a:t>
            </a:r>
            <a:r>
              <a:rPr lang="en-US" dirty="0" err="1"/>
              <a:t>corriente</a:t>
            </a:r>
            <a:r>
              <a:rPr lang="en-US" dirty="0"/>
              <a:t> </a:t>
            </a:r>
            <a:r>
              <a:rPr lang="en-US" dirty="0" err="1"/>
              <a:t>iónica</a:t>
            </a:r>
            <a:r>
              <a:rPr lang="en-US" dirty="0"/>
              <a:t> a </a:t>
            </a:r>
            <a:r>
              <a:rPr lang="en-US" dirty="0" err="1"/>
              <a:t>electrónica</a:t>
            </a:r>
            <a:r>
              <a:rPr lang="en-US" dirty="0"/>
              <a:t> </a:t>
            </a:r>
            <a:r>
              <a:rPr lang="en-US" dirty="0" err="1"/>
              <a:t>mediante</a:t>
            </a:r>
            <a:r>
              <a:rPr lang="en-US" dirty="0"/>
              <a:t> un “</a:t>
            </a:r>
            <a:r>
              <a:rPr lang="en-US" dirty="0" err="1"/>
              <a:t>electrodo</a:t>
            </a:r>
            <a:r>
              <a:rPr lang="en-US" dirty="0"/>
              <a:t>”. </a:t>
            </a:r>
            <a:r>
              <a:rPr lang="en-US" dirty="0" err="1"/>
              <a:t>Estas</a:t>
            </a:r>
            <a:r>
              <a:rPr lang="en-US" dirty="0"/>
              <a:t> </a:t>
            </a:r>
            <a:r>
              <a:rPr lang="en-US" dirty="0" err="1"/>
              <a:t>fuentes</a:t>
            </a:r>
            <a:r>
              <a:rPr lang="en-US" dirty="0"/>
              <a:t> </a:t>
            </a:r>
            <a:r>
              <a:rPr lang="en-US" dirty="0" err="1"/>
              <a:t>generalmente</a:t>
            </a:r>
            <a:r>
              <a:rPr lang="en-US" dirty="0"/>
              <a:t> </a:t>
            </a:r>
            <a:r>
              <a:rPr lang="en-US" dirty="0" err="1"/>
              <a:t>reciben</a:t>
            </a:r>
            <a:r>
              <a:rPr lang="en-US" dirty="0"/>
              <a:t> el </a:t>
            </a:r>
            <a:r>
              <a:rPr lang="en-US" dirty="0" err="1"/>
              <a:t>término</a:t>
            </a:r>
            <a:r>
              <a:rPr lang="en-US" dirty="0"/>
              <a:t> </a:t>
            </a:r>
            <a:r>
              <a:rPr lang="en-US" dirty="0" err="1"/>
              <a:t>ExG</a:t>
            </a:r>
            <a:r>
              <a:rPr lang="en-US" dirty="0"/>
              <a:t>, </a:t>
            </a:r>
            <a:r>
              <a:rPr lang="en-US" dirty="0" err="1"/>
              <a:t>donde</a:t>
            </a:r>
            <a:r>
              <a:rPr lang="en-US" dirty="0"/>
              <a:t> “x” </a:t>
            </a:r>
            <a:r>
              <a:rPr lang="en-US" dirty="0" err="1"/>
              <a:t>representa</a:t>
            </a:r>
            <a:r>
              <a:rPr lang="en-US" dirty="0"/>
              <a:t> el </a:t>
            </a:r>
            <a:r>
              <a:rPr lang="en-US" dirty="0" err="1"/>
              <a:t>proceso</a:t>
            </a:r>
            <a:r>
              <a:rPr lang="en-US" dirty="0"/>
              <a:t> </a:t>
            </a:r>
            <a:r>
              <a:rPr lang="en-US" dirty="0" err="1"/>
              <a:t>fisiológico</a:t>
            </a:r>
            <a:r>
              <a:rPr lang="en-US" dirty="0"/>
              <a:t> que produce </a:t>
            </a:r>
            <a:r>
              <a:rPr lang="en-US" dirty="0" err="1"/>
              <a:t>energía</a:t>
            </a:r>
            <a:r>
              <a:rPr lang="en-US" dirty="0"/>
              <a:t> </a:t>
            </a:r>
            <a:r>
              <a:rPr lang="en-US" dirty="0" err="1"/>
              <a:t>eléctrica</a:t>
            </a:r>
            <a:r>
              <a:rPr lang="en-US" dirty="0"/>
              <a:t>, ECG (</a:t>
            </a:r>
            <a:r>
              <a:rPr lang="en-US" dirty="0" err="1"/>
              <a:t>electrocardiograma</a:t>
            </a:r>
            <a:r>
              <a:rPr lang="en-US" dirty="0"/>
              <a:t>), EEG (</a:t>
            </a:r>
            <a:r>
              <a:rPr lang="en-US" dirty="0" err="1"/>
              <a:t>electroencefalograma</a:t>
            </a:r>
            <a:r>
              <a:rPr lang="en-US" dirty="0"/>
              <a:t>). </a:t>
            </a:r>
            <a:r>
              <a:rPr lang="en-US" dirty="0" err="1"/>
              <a:t>Tenemos</a:t>
            </a:r>
            <a:r>
              <a:rPr lang="en-US" dirty="0"/>
              <a:t> </a:t>
            </a:r>
            <a:r>
              <a:rPr lang="en-US" dirty="0" err="1"/>
              <a:t>otros</a:t>
            </a:r>
            <a:r>
              <a:rPr lang="en-US" dirty="0"/>
              <a:t> </a:t>
            </a:r>
            <a:r>
              <a:rPr lang="en-US" dirty="0" err="1"/>
              <a:t>ejemplos</a:t>
            </a:r>
            <a:r>
              <a:rPr lang="en-US" dirty="0"/>
              <a:t> </a:t>
            </a:r>
            <a:r>
              <a:rPr lang="en-US" dirty="0" err="1"/>
              <a:t>como</a:t>
            </a:r>
            <a:r>
              <a:rPr lang="en-US" dirty="0"/>
              <a:t> EMG (</a:t>
            </a:r>
            <a:r>
              <a:rPr lang="en-US" dirty="0" err="1"/>
              <a:t>electromiograma</a:t>
            </a:r>
            <a:r>
              <a:rPr lang="en-US" dirty="0"/>
              <a:t>), EOG (</a:t>
            </a:r>
            <a:r>
              <a:rPr lang="en-US" dirty="0" err="1"/>
              <a:t>electrooculograma</a:t>
            </a:r>
            <a:r>
              <a:rPr lang="en-US" dirty="0"/>
              <a:t>), ERG (</a:t>
            </a:r>
            <a:r>
              <a:rPr lang="en-US" dirty="0" err="1"/>
              <a:t>electroretinograma</a:t>
            </a:r>
            <a:r>
              <a:rPr lang="en-US" dirty="0"/>
              <a:t>) y EGG (</a:t>
            </a:r>
            <a:r>
              <a:rPr lang="en-US" dirty="0" err="1"/>
              <a:t>electroastrograma</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primera etapa analógica en un sistema de medición biomédico depende del funcionamiento básico del transductor (electrodo en este caso). Como el transductor se basa en una variación de la propiedad eléctrica, la primera etapa es convertir esa variación en una variación de voltaje medible. Para ello se utilizan los denominados amplificadores operacionales/diferenciales.</a:t>
            </a:r>
          </a:p>
          <a:p>
            <a:r>
              <a:rPr lang="en-US"/>
              <a:t>Estos amplifican la diferencia de valor presente en sus dos entradas, rechazando así las señales comunes presentes en ambas entradas (generalmente ruido y otros artefactos) generando así una señal limpia.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 </a:t>
            </a:r>
            <a:r>
              <a:rPr lang="en-US" dirty="0" err="1"/>
              <a:t>bien</a:t>
            </a:r>
            <a:r>
              <a:rPr lang="en-US" dirty="0"/>
              <a:t> el </a:t>
            </a:r>
            <a:r>
              <a:rPr lang="en-US" dirty="0" err="1"/>
              <a:t>procesamiento</a:t>
            </a:r>
            <a:r>
              <a:rPr lang="en-US" dirty="0"/>
              <a:t> de </a:t>
            </a:r>
            <a:r>
              <a:rPr lang="en-US" dirty="0" err="1"/>
              <a:t>señales</a:t>
            </a:r>
            <a:r>
              <a:rPr lang="en-US" dirty="0"/>
              <a:t> </a:t>
            </a:r>
            <a:r>
              <a:rPr lang="en-US" dirty="0" err="1"/>
              <a:t>más</a:t>
            </a:r>
            <a:r>
              <a:rPr lang="en-US" dirty="0"/>
              <a:t> </a:t>
            </a:r>
            <a:r>
              <a:rPr lang="en-US" dirty="0" err="1"/>
              <a:t>profundo</a:t>
            </a:r>
            <a:r>
              <a:rPr lang="en-US" dirty="0"/>
              <a:t> se </a:t>
            </a:r>
            <a:r>
              <a:rPr lang="en-US" dirty="0" err="1"/>
              <a:t>realiza</a:t>
            </a:r>
            <a:r>
              <a:rPr lang="en-US" dirty="0"/>
              <a:t> con </a:t>
            </a:r>
            <a:r>
              <a:rPr lang="en-US" dirty="0" err="1"/>
              <a:t>algoritmos</a:t>
            </a:r>
            <a:r>
              <a:rPr lang="en-US" dirty="0"/>
              <a:t> </a:t>
            </a:r>
            <a:r>
              <a:rPr lang="en-US" dirty="0" err="1"/>
              <a:t>sobre</a:t>
            </a:r>
            <a:r>
              <a:rPr lang="en-US" dirty="0"/>
              <a:t> </a:t>
            </a:r>
            <a:r>
              <a:rPr lang="en-US" dirty="0" err="1"/>
              <a:t>los</a:t>
            </a:r>
            <a:r>
              <a:rPr lang="en-US" dirty="0"/>
              <a:t> </a:t>
            </a:r>
            <a:r>
              <a:rPr lang="en-US" dirty="0" err="1"/>
              <a:t>datos</a:t>
            </a:r>
            <a:r>
              <a:rPr lang="en-US" dirty="0"/>
              <a:t> </a:t>
            </a:r>
            <a:r>
              <a:rPr lang="en-US" dirty="0" err="1"/>
              <a:t>ya</a:t>
            </a:r>
            <a:r>
              <a:rPr lang="en-US" dirty="0"/>
              <a:t> </a:t>
            </a:r>
            <a:r>
              <a:rPr lang="en-US" dirty="0" err="1"/>
              <a:t>digitalizados</a:t>
            </a:r>
            <a:r>
              <a:rPr lang="en-US" dirty="0"/>
              <a:t>, </a:t>
            </a:r>
            <a:r>
              <a:rPr lang="en-US" dirty="0" err="1"/>
              <a:t>generalmente</a:t>
            </a:r>
            <a:r>
              <a:rPr lang="en-US" dirty="0"/>
              <a:t> </a:t>
            </a:r>
            <a:r>
              <a:rPr lang="en-US" dirty="0" err="1"/>
              <a:t>es</a:t>
            </a:r>
            <a:r>
              <a:rPr lang="en-US" dirty="0"/>
              <a:t> </a:t>
            </a:r>
            <a:r>
              <a:rPr lang="en-US" dirty="0" err="1"/>
              <a:t>necesario</a:t>
            </a:r>
            <a:r>
              <a:rPr lang="en-US" dirty="0"/>
              <a:t> </a:t>
            </a:r>
            <a:r>
              <a:rPr lang="en-US" dirty="0" err="1"/>
              <a:t>algún</a:t>
            </a:r>
            <a:r>
              <a:rPr lang="en-US" dirty="0"/>
              <a:t> </a:t>
            </a:r>
            <a:r>
              <a:rPr lang="en-US" dirty="0" err="1"/>
              <a:t>procesamiento</a:t>
            </a:r>
            <a:r>
              <a:rPr lang="en-US" dirty="0"/>
              <a:t> </a:t>
            </a:r>
            <a:r>
              <a:rPr lang="en-US" dirty="0" err="1"/>
              <a:t>previo</a:t>
            </a:r>
            <a:r>
              <a:rPr lang="en-US" dirty="0"/>
              <a:t> de la </a:t>
            </a:r>
            <a:r>
              <a:rPr lang="en-US" dirty="0" err="1"/>
              <a:t>señal</a:t>
            </a:r>
            <a:r>
              <a:rPr lang="en-US" dirty="0"/>
              <a:t> </a:t>
            </a:r>
            <a:r>
              <a:rPr lang="en-US" dirty="0" err="1"/>
              <a:t>analógica</a:t>
            </a:r>
            <a:r>
              <a:rPr lang="en-US" dirty="0"/>
              <a:t> y </a:t>
            </a:r>
            <a:r>
              <a:rPr lang="en-US" dirty="0" err="1"/>
              <a:t>obviamente</a:t>
            </a:r>
            <a:r>
              <a:rPr lang="en-US" dirty="0"/>
              <a:t> </a:t>
            </a:r>
            <a:r>
              <a:rPr lang="en-US" dirty="0" err="1"/>
              <a:t>convertirla</a:t>
            </a:r>
            <a:r>
              <a:rPr lang="en-US" dirty="0"/>
              <a:t> </a:t>
            </a:r>
            <a:r>
              <a:rPr lang="en-US" dirty="0" err="1"/>
              <a:t>en</a:t>
            </a:r>
            <a:r>
              <a:rPr lang="en-US" dirty="0"/>
              <a:t> </a:t>
            </a:r>
            <a:r>
              <a:rPr lang="en-US" dirty="0" err="1"/>
              <a:t>digitale</a:t>
            </a:r>
            <a:r>
              <a:rPr lang="en-US" dirty="0"/>
              <a:t>.</a:t>
            </a:r>
          </a:p>
          <a:p>
            <a:endParaRPr lang="en-US" dirty="0"/>
          </a:p>
          <a:p>
            <a:r>
              <a:rPr lang="en-US" dirty="0"/>
              <a:t>Primero se </a:t>
            </a:r>
            <a:r>
              <a:rPr lang="en-US" dirty="0" err="1"/>
              <a:t>restringe</a:t>
            </a:r>
            <a:r>
              <a:rPr lang="en-US" dirty="0"/>
              <a:t> el </a:t>
            </a:r>
            <a:r>
              <a:rPr lang="en-US" dirty="0" err="1"/>
              <a:t>rango</a:t>
            </a:r>
            <a:r>
              <a:rPr lang="en-US" dirty="0"/>
              <a:t> de </a:t>
            </a:r>
            <a:r>
              <a:rPr lang="en-US" dirty="0" err="1"/>
              <a:t>frecuencia</a:t>
            </a:r>
            <a:r>
              <a:rPr lang="en-US" dirty="0"/>
              <a:t> o el ancho de </a:t>
            </a:r>
            <a:r>
              <a:rPr lang="en-US" dirty="0" err="1"/>
              <a:t>banda</a:t>
            </a:r>
            <a:r>
              <a:rPr lang="en-US" dirty="0"/>
              <a:t> de la </a:t>
            </a:r>
            <a:r>
              <a:rPr lang="en-US" dirty="0" err="1"/>
              <a:t>señal</a:t>
            </a:r>
            <a:r>
              <a:rPr lang="en-US" dirty="0"/>
              <a:t> </a:t>
            </a:r>
            <a:r>
              <a:rPr lang="en-US" dirty="0" err="1"/>
              <a:t>mediante</a:t>
            </a:r>
            <a:r>
              <a:rPr lang="en-US" dirty="0"/>
              <a:t> </a:t>
            </a:r>
            <a:r>
              <a:rPr lang="en-US" dirty="0" err="1"/>
              <a:t>filtros</a:t>
            </a:r>
            <a:r>
              <a:rPr lang="en-US" dirty="0"/>
              <a:t> </a:t>
            </a:r>
            <a:r>
              <a:rPr lang="en-US" dirty="0" err="1"/>
              <a:t>analógicos</a:t>
            </a:r>
            <a:r>
              <a:rPr lang="en-US" dirty="0"/>
              <a:t>. </a:t>
            </a:r>
            <a:r>
              <a:rPr lang="en-US" dirty="0" err="1"/>
              <a:t>Esto</a:t>
            </a:r>
            <a:r>
              <a:rPr lang="en-US" dirty="0"/>
              <a:t> </a:t>
            </a:r>
            <a:r>
              <a:rPr lang="en-US" dirty="0" err="1"/>
              <a:t>tiene</a:t>
            </a:r>
            <a:r>
              <a:rPr lang="en-US" dirty="0"/>
              <a:t> un </a:t>
            </a:r>
            <a:r>
              <a:rPr lang="en-US" dirty="0" err="1"/>
              <a:t>impacto</a:t>
            </a:r>
            <a:r>
              <a:rPr lang="en-US" dirty="0"/>
              <a:t> </a:t>
            </a:r>
            <a:r>
              <a:rPr lang="en-US" dirty="0" err="1"/>
              <a:t>directo</a:t>
            </a:r>
            <a:r>
              <a:rPr lang="en-US" dirty="0"/>
              <a:t> </a:t>
            </a:r>
            <a:r>
              <a:rPr lang="en-US" dirty="0" err="1"/>
              <a:t>en</a:t>
            </a:r>
            <a:r>
              <a:rPr lang="en-US" dirty="0"/>
              <a:t> el </a:t>
            </a:r>
            <a:r>
              <a:rPr lang="en-US" dirty="0" err="1"/>
              <a:t>proceso</a:t>
            </a:r>
            <a:r>
              <a:rPr lang="en-US" dirty="0"/>
              <a:t> de </a:t>
            </a:r>
            <a:r>
              <a:rPr lang="en-US" dirty="0" err="1"/>
              <a:t>conversión</a:t>
            </a:r>
            <a:r>
              <a:rPr lang="en-US" dirty="0"/>
              <a:t> de </a:t>
            </a:r>
            <a:r>
              <a:rPr lang="en-US" dirty="0" err="1"/>
              <a:t>una</a:t>
            </a:r>
            <a:r>
              <a:rPr lang="en-US" dirty="0"/>
              <a:t> </a:t>
            </a:r>
            <a:r>
              <a:rPr lang="en-US" dirty="0" err="1"/>
              <a:t>señal</a:t>
            </a:r>
            <a:r>
              <a:rPr lang="en-US" dirty="0"/>
              <a:t> </a:t>
            </a:r>
            <a:r>
              <a:rPr lang="en-US" dirty="0" err="1"/>
              <a:t>analógica</a:t>
            </a:r>
            <a:r>
              <a:rPr lang="en-US" dirty="0"/>
              <a:t> a </a:t>
            </a:r>
            <a:r>
              <a:rPr lang="en-US" dirty="0" err="1"/>
              <a:t>una</a:t>
            </a:r>
            <a:r>
              <a:rPr lang="en-US" dirty="0"/>
              <a:t> </a:t>
            </a:r>
            <a:r>
              <a:rPr lang="en-US" dirty="0" err="1"/>
              <a:t>señal</a:t>
            </a:r>
            <a:r>
              <a:rPr lang="en-US" dirty="0"/>
              <a:t> digital </a:t>
            </a:r>
            <a:r>
              <a:rPr lang="en-US" dirty="0" err="1"/>
              <a:t>equivalente</a:t>
            </a:r>
            <a:r>
              <a:rPr lang="en-US" dirty="0"/>
              <a:t> (o </a:t>
            </a:r>
            <a:r>
              <a:rPr lang="en-US" dirty="0" err="1"/>
              <a:t>casi</a:t>
            </a:r>
            <a:r>
              <a:rPr lang="en-US" dirty="0"/>
              <a:t> </a:t>
            </a:r>
            <a:r>
              <a:rPr lang="en-US" dirty="0" err="1"/>
              <a:t>equivalente</a:t>
            </a:r>
            <a:r>
              <a:rPr lang="en-US" dirty="0"/>
              <a:t>), </a:t>
            </a:r>
            <a:r>
              <a:rPr lang="en-US" dirty="0" err="1"/>
              <a:t>por</a:t>
            </a:r>
            <a:r>
              <a:rPr lang="en-US" dirty="0"/>
              <a:t> </a:t>
            </a:r>
            <a:r>
              <a:rPr lang="en-US" dirty="0" err="1"/>
              <a:t>eso</a:t>
            </a:r>
            <a:r>
              <a:rPr lang="en-US" dirty="0"/>
              <a:t> </a:t>
            </a:r>
            <a:r>
              <a:rPr lang="en-US" dirty="0" err="1"/>
              <a:t>suele</a:t>
            </a:r>
            <a:r>
              <a:rPr lang="en-US" dirty="0"/>
              <a:t> </a:t>
            </a:r>
            <a:r>
              <a:rPr lang="en-US" dirty="0" err="1"/>
              <a:t>ser</a:t>
            </a:r>
            <a:r>
              <a:rPr lang="en-US" dirty="0"/>
              <a:t> un </a:t>
            </a:r>
            <a:r>
              <a:rPr lang="en-US" dirty="0" err="1"/>
              <a:t>elemento</a:t>
            </a:r>
            <a:r>
              <a:rPr lang="en-US" dirty="0"/>
              <a:t> </a:t>
            </a:r>
            <a:r>
              <a:rPr lang="en-US" dirty="0" err="1"/>
              <a:t>esencial</a:t>
            </a:r>
            <a:r>
              <a:rPr lang="en-US" dirty="0"/>
              <a:t> </a:t>
            </a:r>
            <a:r>
              <a:rPr lang="en-US" dirty="0" err="1"/>
              <a:t>en</a:t>
            </a:r>
            <a:r>
              <a:rPr lang="en-US" dirty="0"/>
              <a:t> </a:t>
            </a:r>
            <a:r>
              <a:rPr lang="en-US" dirty="0" err="1"/>
              <a:t>cualquier</a:t>
            </a:r>
            <a:r>
              <a:rPr lang="en-US" dirty="0"/>
              <a:t> </a:t>
            </a:r>
            <a:r>
              <a:rPr lang="en-US" dirty="0" err="1"/>
              <a:t>sistema</a:t>
            </a:r>
            <a:r>
              <a:rPr lang="en-US" dirty="0"/>
              <a:t> de </a:t>
            </a:r>
            <a:r>
              <a:rPr lang="en-US" dirty="0" err="1"/>
              <a:t>medición</a:t>
            </a:r>
            <a:r>
              <a:rPr lang="en-US" dirty="0"/>
              <a:t> </a:t>
            </a:r>
            <a:r>
              <a:rPr lang="en-US" dirty="0" err="1"/>
              <a:t>biomédico</a:t>
            </a:r>
            <a:r>
              <a:rPr lang="en-US" dirty="0"/>
              <a:t>. </a:t>
            </a:r>
            <a:r>
              <a:rPr lang="en-US" dirty="0" err="1"/>
              <a:t>Esta</a:t>
            </a:r>
            <a:r>
              <a:rPr lang="en-US" dirty="0"/>
              <a:t> </a:t>
            </a:r>
            <a:r>
              <a:rPr lang="en-US" dirty="0" err="1"/>
              <a:t>característica</a:t>
            </a:r>
            <a:r>
              <a:rPr lang="en-US" dirty="0"/>
              <a:t> </a:t>
            </a:r>
            <a:r>
              <a:rPr lang="en-US" dirty="0" err="1"/>
              <a:t>viene</a:t>
            </a:r>
            <a:r>
              <a:rPr lang="en-US" dirty="0"/>
              <a:t> </a:t>
            </a:r>
            <a:r>
              <a:rPr lang="en-US" dirty="0" err="1"/>
              <a:t>ya</a:t>
            </a:r>
            <a:r>
              <a:rPr lang="en-US" dirty="0"/>
              <a:t> </a:t>
            </a:r>
            <a:r>
              <a:rPr lang="en-US" dirty="0" err="1"/>
              <a:t>seteada</a:t>
            </a:r>
            <a:r>
              <a:rPr lang="en-US" dirty="0"/>
              <a:t> </a:t>
            </a:r>
            <a:r>
              <a:rPr lang="en-US" dirty="0" err="1"/>
              <a:t>en</a:t>
            </a:r>
            <a:r>
              <a:rPr lang="en-US" dirty="0"/>
              <a:t> el </a:t>
            </a:r>
            <a:r>
              <a:rPr lang="en-US" dirty="0" err="1"/>
              <a:t>módulo</a:t>
            </a:r>
            <a:r>
              <a:rPr lang="en-US" dirty="0"/>
              <a:t> del </a:t>
            </a:r>
            <a:r>
              <a:rPr lang="en-US" dirty="0" err="1"/>
              <a:t>dispositivo</a:t>
            </a:r>
            <a:r>
              <a:rPr lang="en-US" dirty="0"/>
              <a:t> de </a:t>
            </a:r>
            <a:r>
              <a:rPr lang="en-US" dirty="0" err="1"/>
              <a:t>medición</a:t>
            </a:r>
            <a:r>
              <a:rPr lang="en-US" dirty="0"/>
              <a:t> y </a:t>
            </a:r>
            <a:r>
              <a:rPr lang="en-US" dirty="0" err="1"/>
              <a:t>tenemos</a:t>
            </a:r>
            <a:r>
              <a:rPr lang="en-US" dirty="0"/>
              <a:t> que </a:t>
            </a:r>
            <a:r>
              <a:rPr lang="en-US" dirty="0" err="1"/>
              <a:t>tenerla</a:t>
            </a:r>
            <a:r>
              <a:rPr lang="en-US" dirty="0"/>
              <a:t> </a:t>
            </a:r>
            <a:r>
              <a:rPr lang="en-US" dirty="0" err="1"/>
              <a:t>en</a:t>
            </a:r>
            <a:r>
              <a:rPr lang="en-US" dirty="0"/>
              <a:t> </a:t>
            </a:r>
            <a:r>
              <a:rPr lang="en-US" dirty="0" err="1"/>
              <a:t>cuenta</a:t>
            </a:r>
            <a:r>
              <a:rPr lang="en-US" dirty="0"/>
              <a:t> para </a:t>
            </a:r>
            <a:r>
              <a:rPr lang="en-US" dirty="0" err="1"/>
              <a:t>luego</a:t>
            </a:r>
            <a:r>
              <a:rPr lang="en-US" dirty="0"/>
              <a:t> </a:t>
            </a:r>
            <a:r>
              <a:rPr lang="en-US" dirty="0" err="1"/>
              <a:t>procesar</a:t>
            </a:r>
            <a:r>
              <a:rPr lang="en-US" dirty="0"/>
              <a:t> las </a:t>
            </a:r>
            <a:r>
              <a:rPr lang="en-US" dirty="0" err="1"/>
              <a:t>señales</a:t>
            </a:r>
            <a:r>
              <a:rPr lang="en-US" dirty="0"/>
              <a:t> </a:t>
            </a:r>
            <a:r>
              <a:rPr lang="en-US" dirty="0" err="1"/>
              <a:t>en</a:t>
            </a:r>
            <a:r>
              <a:rPr lang="en-US" dirty="0"/>
              <a:t> el </a:t>
            </a:r>
            <a:r>
              <a:rPr lang="en-US" dirty="0" err="1"/>
              <a:t>mundo</a:t>
            </a:r>
            <a:r>
              <a:rPr lang="en-US" dirty="0"/>
              <a:t> digital.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procesamiento analógico principalmente se basa en medir discretamente en tiempo la señal (cuantificación) y necesitamos de un dispositivo de ADC para finalmente digitalizar estos datos tanto en tiempo como en su amplitud física.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Con el </a:t>
            </a:r>
            <a:r>
              <a:rPr lang="en-US" dirty="0" err="1"/>
              <a:t>concepto</a:t>
            </a:r>
            <a:r>
              <a:rPr lang="en-US" dirty="0"/>
              <a:t> de </a:t>
            </a:r>
            <a:r>
              <a:rPr lang="en-US" dirty="0" err="1"/>
              <a:t>digitalización</a:t>
            </a:r>
            <a:r>
              <a:rPr lang="en-US" dirty="0"/>
              <a:t> no </a:t>
            </a:r>
            <a:r>
              <a:rPr lang="en-US" dirty="0" err="1"/>
              <a:t>podemos</a:t>
            </a:r>
            <a:r>
              <a:rPr lang="en-US" dirty="0"/>
              <a:t> no </a:t>
            </a:r>
            <a:r>
              <a:rPr lang="en-US" dirty="0" err="1"/>
              <a:t>mencionar</a:t>
            </a:r>
            <a:r>
              <a:rPr lang="en-US" dirty="0"/>
              <a:t> un </a:t>
            </a:r>
            <a:r>
              <a:rPr lang="en-US" dirty="0" err="1"/>
              <a:t>teorema</a:t>
            </a:r>
            <a:r>
              <a:rPr lang="en-US" dirty="0"/>
              <a:t> que </a:t>
            </a:r>
            <a:r>
              <a:rPr lang="en-US" dirty="0" err="1"/>
              <a:t>vieron</a:t>
            </a:r>
            <a:r>
              <a:rPr lang="en-US" dirty="0"/>
              <a:t> </a:t>
            </a:r>
            <a:r>
              <a:rPr lang="en-US" dirty="0" err="1"/>
              <a:t>previamente</a:t>
            </a:r>
            <a:r>
              <a:rPr lang="en-US" dirty="0"/>
              <a:t> </a:t>
            </a:r>
            <a:r>
              <a:rPr lang="en-US" dirty="0" err="1"/>
              <a:t>en</a:t>
            </a:r>
            <a:r>
              <a:rPr lang="en-US" dirty="0"/>
              <a:t> </a:t>
            </a:r>
            <a:r>
              <a:rPr lang="en-US" dirty="0" err="1"/>
              <a:t>otras</a:t>
            </a:r>
            <a:r>
              <a:rPr lang="en-US" dirty="0"/>
              <a:t> </a:t>
            </a:r>
            <a:r>
              <a:rPr lang="en-US" dirty="0" err="1"/>
              <a:t>materias</a:t>
            </a:r>
            <a:r>
              <a:rPr lang="en-US" dirty="0"/>
              <a:t>: </a:t>
            </a:r>
            <a:r>
              <a:rPr lang="en-US" dirty="0" err="1"/>
              <a:t>Teorema</a:t>
            </a:r>
            <a:r>
              <a:rPr lang="en-US" dirty="0"/>
              <a:t> de </a:t>
            </a:r>
            <a:r>
              <a:rPr lang="en-US" dirty="0" err="1"/>
              <a:t>Nyquist</a:t>
            </a:r>
            <a:r>
              <a:rPr lang="en-US" dirty="0"/>
              <a:t>-Shannon.</a:t>
            </a:r>
          </a:p>
          <a:p>
            <a:endParaRPr lang="en-US" dirty="0"/>
          </a:p>
          <a:p>
            <a:r>
              <a:rPr lang="en-US" dirty="0"/>
              <a:t>Este dice que </a:t>
            </a:r>
            <a:r>
              <a:rPr lang="en-US" dirty="0" err="1"/>
              <a:t>una</a:t>
            </a:r>
            <a:r>
              <a:rPr lang="en-US" dirty="0"/>
              <a:t> </a:t>
            </a:r>
            <a:r>
              <a:rPr lang="en-US" dirty="0" err="1"/>
              <a:t>señal</a:t>
            </a:r>
            <a:r>
              <a:rPr lang="en-US" dirty="0"/>
              <a:t> </a:t>
            </a:r>
            <a:r>
              <a:rPr lang="en-US" dirty="0" err="1"/>
              <a:t>analógica</a:t>
            </a:r>
            <a:r>
              <a:rPr lang="en-US" dirty="0"/>
              <a:t> se </a:t>
            </a:r>
            <a:r>
              <a:rPr lang="en-US" dirty="0" err="1"/>
              <a:t>puede</a:t>
            </a:r>
            <a:r>
              <a:rPr lang="en-US" dirty="0"/>
              <a:t> </a:t>
            </a:r>
            <a:r>
              <a:rPr lang="en-US" dirty="0" err="1"/>
              <a:t>recuperar</a:t>
            </a:r>
            <a:r>
              <a:rPr lang="en-US" dirty="0"/>
              <a:t> </a:t>
            </a:r>
            <a:r>
              <a:rPr lang="en-US" dirty="0" err="1"/>
              <a:t>perfectamente</a:t>
            </a:r>
            <a:r>
              <a:rPr lang="en-US" dirty="0"/>
              <a:t> de </a:t>
            </a:r>
            <a:r>
              <a:rPr lang="en-US" dirty="0" err="1"/>
              <a:t>los</a:t>
            </a:r>
            <a:r>
              <a:rPr lang="en-US" dirty="0"/>
              <a:t> </a:t>
            </a:r>
            <a:r>
              <a:rPr lang="en-US" dirty="0" err="1"/>
              <a:t>valores</a:t>
            </a:r>
            <a:r>
              <a:rPr lang="en-US" dirty="0"/>
              <a:t> </a:t>
            </a:r>
            <a:r>
              <a:rPr lang="en-US" dirty="0" err="1"/>
              <a:t>discretos</a:t>
            </a:r>
            <a:r>
              <a:rPr lang="en-US" dirty="0"/>
              <a:t> </a:t>
            </a:r>
            <a:r>
              <a:rPr lang="en-US" dirty="0" err="1"/>
              <a:t>producidos</a:t>
            </a:r>
            <a:r>
              <a:rPr lang="en-US" dirty="0"/>
              <a:t> </a:t>
            </a:r>
            <a:r>
              <a:rPr lang="en-US" dirty="0" err="1"/>
              <a:t>por</a:t>
            </a:r>
            <a:r>
              <a:rPr lang="en-US" dirty="0"/>
              <a:t> el </a:t>
            </a:r>
            <a:r>
              <a:rPr lang="en-US" dirty="0" err="1"/>
              <a:t>muestreo</a:t>
            </a:r>
            <a:r>
              <a:rPr lang="en-US" dirty="0"/>
              <a:t>, </a:t>
            </a:r>
            <a:r>
              <a:rPr lang="en-US" dirty="0" err="1"/>
              <a:t>si</a:t>
            </a:r>
            <a:r>
              <a:rPr lang="en-US" dirty="0"/>
              <a:t> </a:t>
            </a:r>
            <a:r>
              <a:rPr lang="en-US" dirty="0" err="1"/>
              <a:t>esta</a:t>
            </a:r>
            <a:r>
              <a:rPr lang="en-US" dirty="0"/>
              <a:t> </a:t>
            </a:r>
            <a:r>
              <a:rPr lang="en-US" dirty="0" err="1"/>
              <a:t>fue</a:t>
            </a:r>
            <a:r>
              <a:rPr lang="en-US" dirty="0"/>
              <a:t> </a:t>
            </a:r>
            <a:r>
              <a:rPr lang="en-US" dirty="0" err="1"/>
              <a:t>muestrada</a:t>
            </a:r>
            <a:r>
              <a:rPr lang="en-US" dirty="0"/>
              <a:t> </a:t>
            </a:r>
            <a:r>
              <a:rPr lang="en-US" dirty="0" err="1"/>
              <a:t>en</a:t>
            </a:r>
            <a:r>
              <a:rPr lang="en-US" dirty="0"/>
              <a:t> al </a:t>
            </a:r>
            <a:r>
              <a:rPr lang="en-US" dirty="0" err="1"/>
              <a:t>menos</a:t>
            </a:r>
            <a:r>
              <a:rPr lang="en-US" dirty="0"/>
              <a:t> el </a:t>
            </a:r>
            <a:r>
              <a:rPr lang="en-US" dirty="0" err="1"/>
              <a:t>doble</a:t>
            </a:r>
            <a:r>
              <a:rPr lang="en-US" dirty="0"/>
              <a:t> de la </a:t>
            </a:r>
            <a:r>
              <a:rPr lang="en-US" dirty="0" err="1"/>
              <a:t>frecuencia</a:t>
            </a:r>
            <a:r>
              <a:rPr lang="en-US" dirty="0"/>
              <a:t> </a:t>
            </a:r>
            <a:r>
              <a:rPr lang="en-US" dirty="0" err="1"/>
              <a:t>más</a:t>
            </a:r>
            <a:r>
              <a:rPr lang="en-US" dirty="0"/>
              <a:t> </a:t>
            </a:r>
            <a:r>
              <a:rPr lang="en-US" dirty="0" err="1"/>
              <a:t>alta</a:t>
            </a:r>
            <a:r>
              <a:rPr lang="en-US" dirty="0"/>
              <a:t> de la </a:t>
            </a:r>
            <a:r>
              <a:rPr lang="en-US" dirty="0" err="1"/>
              <a:t>señal</a:t>
            </a:r>
            <a:r>
              <a:rPr lang="en-US" dirty="0"/>
              <a:t> original.</a:t>
            </a:r>
          </a:p>
          <a:p>
            <a:endParaRPr lang="en-US" dirty="0"/>
          </a:p>
          <a:p>
            <a:r>
              <a:rPr lang="en-US" dirty="0" err="1"/>
              <a:t>Esto</a:t>
            </a:r>
            <a:r>
              <a:rPr lang="en-US" dirty="0"/>
              <a:t> </a:t>
            </a:r>
            <a:r>
              <a:rPr lang="en-US" dirty="0" err="1"/>
              <a:t>debe</a:t>
            </a:r>
            <a:r>
              <a:rPr lang="en-US" dirty="0"/>
              <a:t> </a:t>
            </a:r>
            <a:r>
              <a:rPr lang="en-US" dirty="0" err="1"/>
              <a:t>ser</a:t>
            </a:r>
            <a:r>
              <a:rPr lang="en-US" dirty="0"/>
              <a:t> </a:t>
            </a:r>
            <a:r>
              <a:rPr lang="en-US" dirty="0" err="1"/>
              <a:t>tenido</a:t>
            </a:r>
            <a:r>
              <a:rPr lang="en-US" dirty="0"/>
              <a:t> </a:t>
            </a:r>
            <a:r>
              <a:rPr lang="en-US" dirty="0" err="1"/>
              <a:t>en</a:t>
            </a:r>
            <a:r>
              <a:rPr lang="en-US" dirty="0"/>
              <a:t> </a:t>
            </a:r>
            <a:r>
              <a:rPr lang="en-US" dirty="0" err="1"/>
              <a:t>cuenta</a:t>
            </a:r>
            <a:r>
              <a:rPr lang="en-US" dirty="0"/>
              <a:t> </a:t>
            </a:r>
            <a:r>
              <a:rPr lang="en-US" dirty="0" err="1"/>
              <a:t>tanto</a:t>
            </a:r>
            <a:r>
              <a:rPr lang="en-US" dirty="0"/>
              <a:t> </a:t>
            </a:r>
            <a:r>
              <a:rPr lang="en-US" dirty="0" err="1"/>
              <a:t>en</a:t>
            </a:r>
            <a:r>
              <a:rPr lang="en-US" dirty="0"/>
              <a:t> el </a:t>
            </a:r>
            <a:r>
              <a:rPr lang="en-US" dirty="0" err="1"/>
              <a:t>procesamiento</a:t>
            </a:r>
            <a:r>
              <a:rPr lang="en-US" dirty="0"/>
              <a:t> </a:t>
            </a:r>
            <a:r>
              <a:rPr lang="en-US" dirty="0" err="1"/>
              <a:t>analógico</a:t>
            </a:r>
            <a:r>
              <a:rPr lang="en-US" dirty="0"/>
              <a:t> (</a:t>
            </a:r>
            <a:r>
              <a:rPr lang="en-US" dirty="0" err="1"/>
              <a:t>filtros</a:t>
            </a:r>
            <a:r>
              <a:rPr lang="en-US" dirty="0"/>
              <a:t>, </a:t>
            </a:r>
            <a:r>
              <a:rPr lang="en-US" dirty="0" err="1"/>
              <a:t>sample&amp;hold</a:t>
            </a:r>
            <a:r>
              <a:rPr lang="en-US" dirty="0"/>
              <a:t>) </a:t>
            </a:r>
            <a:r>
              <a:rPr lang="en-US" dirty="0" err="1"/>
              <a:t>como</a:t>
            </a:r>
            <a:r>
              <a:rPr lang="en-US" dirty="0"/>
              <a:t> </a:t>
            </a:r>
            <a:r>
              <a:rPr lang="en-US" dirty="0" err="1"/>
              <a:t>en</a:t>
            </a:r>
            <a:r>
              <a:rPr lang="en-US" dirty="0"/>
              <a:t> el </a:t>
            </a:r>
            <a:r>
              <a:rPr lang="en-US" dirty="0" err="1"/>
              <a:t>procesamiento</a:t>
            </a:r>
            <a:r>
              <a:rPr lang="en-US" dirty="0"/>
              <a:t> digital posterior de la </a:t>
            </a:r>
            <a:r>
              <a:rPr lang="en-US" dirty="0" err="1"/>
              <a:t>señal</a:t>
            </a:r>
            <a:r>
              <a:rPr lang="en-US" dirty="0"/>
              <a:t>.</a:t>
            </a:r>
          </a:p>
          <a:p>
            <a:endParaRPr lang="en-US" dirty="0"/>
          </a:p>
          <a:p>
            <a:r>
              <a:rPr lang="en-US" dirty="0"/>
              <a:t>Como </a:t>
            </a:r>
            <a:r>
              <a:rPr lang="en-US" dirty="0" err="1"/>
              <a:t>trabajamos</a:t>
            </a:r>
            <a:r>
              <a:rPr lang="en-US" dirty="0"/>
              <a:t> </a:t>
            </a:r>
            <a:r>
              <a:rPr lang="en-US" dirty="0" err="1"/>
              <a:t>en</a:t>
            </a:r>
            <a:r>
              <a:rPr lang="en-US" dirty="0"/>
              <a:t> el </a:t>
            </a:r>
            <a:r>
              <a:rPr lang="en-US" dirty="0" err="1"/>
              <a:t>mundo</a:t>
            </a:r>
            <a:r>
              <a:rPr lang="en-US" dirty="0"/>
              <a:t> de las </a:t>
            </a:r>
            <a:r>
              <a:rPr lang="en-US" dirty="0" err="1"/>
              <a:t>bioseñales</a:t>
            </a:r>
            <a:r>
              <a:rPr lang="en-US" dirty="0"/>
              <a:t>, </a:t>
            </a:r>
            <a:r>
              <a:rPr lang="en-US" dirty="0" err="1"/>
              <a:t>siempre</a:t>
            </a:r>
            <a:r>
              <a:rPr lang="en-US" dirty="0"/>
              <a:t> </a:t>
            </a:r>
            <a:r>
              <a:rPr lang="en-US" dirty="0" err="1"/>
              <a:t>esto</a:t>
            </a:r>
            <a:r>
              <a:rPr lang="en-US" dirty="0"/>
              <a:t> parte del </a:t>
            </a:r>
            <a:r>
              <a:rPr lang="en-US" dirty="0" err="1"/>
              <a:t>tipo</a:t>
            </a:r>
            <a:r>
              <a:rPr lang="en-US" dirty="0"/>
              <a:t> de </a:t>
            </a:r>
            <a:r>
              <a:rPr lang="en-US" dirty="0" err="1"/>
              <a:t>fuente</a:t>
            </a:r>
            <a:r>
              <a:rPr lang="en-US" dirty="0"/>
              <a:t> con el que </a:t>
            </a:r>
            <a:r>
              <a:rPr lang="en-US" dirty="0" err="1"/>
              <a:t>estemos</a:t>
            </a:r>
            <a:r>
              <a:rPr lang="en-US" dirty="0"/>
              <a:t> </a:t>
            </a:r>
            <a:r>
              <a:rPr lang="en-US" dirty="0" err="1"/>
              <a:t>tratando</a:t>
            </a:r>
            <a:r>
              <a:rPr lang="en-US" dirty="0"/>
              <a:t>. </a:t>
            </a:r>
            <a:r>
              <a:rPr lang="en-US" dirty="0" err="1"/>
              <a:t>Por</a:t>
            </a:r>
            <a:r>
              <a:rPr lang="en-US" dirty="0"/>
              <a:t> </a:t>
            </a:r>
            <a:r>
              <a:rPr lang="en-US" dirty="0" err="1"/>
              <a:t>ejemplo</a:t>
            </a:r>
            <a:r>
              <a:rPr lang="en-US" dirty="0"/>
              <a:t>, la </a:t>
            </a:r>
            <a:r>
              <a:rPr lang="en-US" dirty="0" err="1"/>
              <a:t>frecuencia</a:t>
            </a:r>
            <a:r>
              <a:rPr lang="en-US" dirty="0"/>
              <a:t> de </a:t>
            </a:r>
            <a:r>
              <a:rPr lang="en-US" dirty="0" err="1"/>
              <a:t>muestreo</a:t>
            </a:r>
            <a:r>
              <a:rPr lang="en-US" dirty="0"/>
              <a:t> de un </a:t>
            </a:r>
            <a:r>
              <a:rPr lang="en-US" dirty="0" err="1"/>
              <a:t>dispotivo</a:t>
            </a:r>
            <a:r>
              <a:rPr lang="en-US" dirty="0"/>
              <a:t> </a:t>
            </a:r>
            <a:r>
              <a:rPr lang="en-US" dirty="0" err="1"/>
              <a:t>medidor</a:t>
            </a:r>
            <a:r>
              <a:rPr lang="en-US" dirty="0"/>
              <a:t> de </a:t>
            </a:r>
            <a:r>
              <a:rPr lang="en-US" dirty="0" err="1"/>
              <a:t>temperatura</a:t>
            </a:r>
            <a:r>
              <a:rPr lang="en-US" dirty="0"/>
              <a:t> corporal </a:t>
            </a:r>
            <a:r>
              <a:rPr lang="en-US" dirty="0" err="1"/>
              <a:t>es</a:t>
            </a:r>
            <a:r>
              <a:rPr lang="en-US" dirty="0"/>
              <a:t> </a:t>
            </a:r>
            <a:r>
              <a:rPr lang="en-US" dirty="0" err="1"/>
              <a:t>ampliamente</a:t>
            </a:r>
            <a:r>
              <a:rPr lang="en-US" dirty="0"/>
              <a:t> inferior a la de un </a:t>
            </a:r>
            <a:r>
              <a:rPr lang="en-US" dirty="0" err="1"/>
              <a:t>electrocardiográfo</a:t>
            </a:r>
            <a:r>
              <a:rPr lang="en-US" dirty="0"/>
              <a:t>  o </a:t>
            </a:r>
            <a:r>
              <a:rPr lang="en-US" dirty="0" err="1"/>
              <a:t>electroencefalógrafo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Una vez digitalizada la señal, ya puedo "ver" esos puntos de datos con mi computadora y así aplicar los algoritmos digitales que me permiten extraer información de ella.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En</a:t>
            </a:r>
            <a:r>
              <a:rPr lang="en-US" dirty="0"/>
              <a:t> </a:t>
            </a:r>
            <a:r>
              <a:rPr lang="en-US" dirty="0" err="1"/>
              <a:t>esta</a:t>
            </a:r>
            <a:r>
              <a:rPr lang="en-US" dirty="0"/>
              <a:t> </a:t>
            </a:r>
            <a:r>
              <a:rPr lang="en-US" dirty="0" err="1"/>
              <a:t>materia</a:t>
            </a:r>
            <a:r>
              <a:rPr lang="en-US" dirty="0"/>
              <a:t>, </a:t>
            </a:r>
            <a:r>
              <a:rPr lang="en-US" dirty="0" err="1"/>
              <a:t>como</a:t>
            </a:r>
            <a:r>
              <a:rPr lang="en-US" dirty="0"/>
              <a:t> </a:t>
            </a:r>
            <a:r>
              <a:rPr lang="en-US" dirty="0" err="1"/>
              <a:t>ya</a:t>
            </a:r>
            <a:r>
              <a:rPr lang="en-US" dirty="0"/>
              <a:t> </a:t>
            </a:r>
            <a:r>
              <a:rPr lang="en-US" dirty="0" err="1"/>
              <a:t>saben</a:t>
            </a:r>
            <a:r>
              <a:rPr lang="en-US" dirty="0"/>
              <a:t>, </a:t>
            </a:r>
            <a:r>
              <a:rPr lang="en-US" dirty="0" err="1"/>
              <a:t>nos</a:t>
            </a:r>
            <a:r>
              <a:rPr lang="en-US" dirty="0"/>
              <a:t> </a:t>
            </a:r>
            <a:r>
              <a:rPr lang="en-US" dirty="0" err="1"/>
              <a:t>vamos</a:t>
            </a:r>
            <a:r>
              <a:rPr lang="en-US" dirty="0"/>
              <a:t> a </a:t>
            </a:r>
            <a:r>
              <a:rPr lang="en-US" dirty="0" err="1"/>
              <a:t>apoyar</a:t>
            </a:r>
            <a:r>
              <a:rPr lang="en-US" dirty="0"/>
              <a:t> </a:t>
            </a:r>
            <a:r>
              <a:rPr lang="en-US" dirty="0" err="1"/>
              <a:t>principalmente</a:t>
            </a:r>
            <a:r>
              <a:rPr lang="en-US" dirty="0"/>
              <a:t> </a:t>
            </a:r>
            <a:r>
              <a:rPr lang="en-US" dirty="0" err="1"/>
              <a:t>en</a:t>
            </a:r>
            <a:r>
              <a:rPr lang="en-US" dirty="0"/>
              <a:t> el </a:t>
            </a:r>
            <a:r>
              <a:rPr lang="en-US" dirty="0" err="1"/>
              <a:t>lenguaje</a:t>
            </a:r>
            <a:r>
              <a:rPr lang="en-US" dirty="0"/>
              <a:t> de </a:t>
            </a:r>
            <a:r>
              <a:rPr lang="en-US" dirty="0" err="1"/>
              <a:t>programación</a:t>
            </a:r>
            <a:r>
              <a:rPr lang="en-US" dirty="0"/>
              <a:t> Python, </a:t>
            </a:r>
            <a:r>
              <a:rPr lang="en-US" dirty="0" err="1"/>
              <a:t>ya</a:t>
            </a:r>
            <a:r>
              <a:rPr lang="en-US" dirty="0"/>
              <a:t> que </a:t>
            </a:r>
            <a:r>
              <a:rPr lang="en-US" dirty="0" err="1"/>
              <a:t>cuenta</a:t>
            </a:r>
            <a:r>
              <a:rPr lang="en-US" dirty="0"/>
              <a:t> con una </a:t>
            </a:r>
            <a:r>
              <a:rPr lang="en-US" dirty="0" err="1"/>
              <a:t>comunidad</a:t>
            </a:r>
            <a:r>
              <a:rPr lang="en-US" dirty="0"/>
              <a:t> </a:t>
            </a:r>
            <a:r>
              <a:rPr lang="en-US" dirty="0" err="1"/>
              <a:t>muy</a:t>
            </a:r>
            <a:r>
              <a:rPr lang="en-US" dirty="0"/>
              <a:t> </a:t>
            </a:r>
            <a:r>
              <a:rPr lang="en-US" dirty="0" err="1"/>
              <a:t>grande</a:t>
            </a:r>
            <a:r>
              <a:rPr lang="en-US" dirty="0"/>
              <a:t> </a:t>
            </a:r>
            <a:r>
              <a:rPr lang="en-US" dirty="0" err="1"/>
              <a:t>en</a:t>
            </a:r>
            <a:r>
              <a:rPr lang="en-US" dirty="0"/>
              <a:t> </a:t>
            </a:r>
            <a:r>
              <a:rPr lang="en-US" dirty="0" err="1"/>
              <a:t>esta</a:t>
            </a:r>
            <a:r>
              <a:rPr lang="en-US" dirty="0"/>
              <a:t> </a:t>
            </a:r>
            <a:r>
              <a:rPr lang="en-US" dirty="0" err="1"/>
              <a:t>área</a:t>
            </a:r>
            <a:r>
              <a:rPr lang="en-US" dirty="0"/>
              <a:t> </a:t>
            </a:r>
            <a:r>
              <a:rPr lang="en-US" dirty="0" err="1"/>
              <a:t>como</a:t>
            </a:r>
            <a:r>
              <a:rPr lang="en-US" dirty="0"/>
              <a:t> </a:t>
            </a:r>
            <a:r>
              <a:rPr lang="en-US" dirty="0" err="1"/>
              <a:t>también</a:t>
            </a:r>
            <a:r>
              <a:rPr lang="en-US" dirty="0"/>
              <a:t> con </a:t>
            </a:r>
            <a:r>
              <a:rPr lang="en-US" dirty="0" err="1"/>
              <a:t>librerías</a:t>
            </a:r>
            <a:r>
              <a:rPr lang="en-US" dirty="0"/>
              <a:t> </a:t>
            </a:r>
            <a:r>
              <a:rPr lang="en-US" dirty="0" err="1"/>
              <a:t>muy</a:t>
            </a:r>
            <a:r>
              <a:rPr lang="en-US" dirty="0"/>
              <a:t> </a:t>
            </a:r>
            <a:r>
              <a:rPr lang="en-US" dirty="0" err="1"/>
              <a:t>estables</a:t>
            </a:r>
            <a:r>
              <a:rPr lang="en-US" dirty="0"/>
              <a:t> que </a:t>
            </a:r>
            <a:r>
              <a:rPr lang="en-US" dirty="0" err="1"/>
              <a:t>nos</a:t>
            </a:r>
            <a:r>
              <a:rPr lang="en-US" dirty="0"/>
              <a:t> </a:t>
            </a:r>
            <a:r>
              <a:rPr lang="en-US" dirty="0" err="1"/>
              <a:t>ayudan</a:t>
            </a:r>
            <a:r>
              <a:rPr lang="en-US" dirty="0"/>
              <a:t> a </a:t>
            </a:r>
            <a:r>
              <a:rPr lang="en-US" dirty="0" err="1"/>
              <a:t>procesar</a:t>
            </a:r>
            <a:r>
              <a:rPr lang="en-US" dirty="0"/>
              <a:t> </a:t>
            </a:r>
            <a:r>
              <a:rPr lang="en-US" dirty="0" err="1"/>
              <a:t>bioseñales</a:t>
            </a:r>
            <a:r>
              <a:rPr lang="en-US" dirty="0"/>
              <a:t>. </a:t>
            </a:r>
          </a:p>
          <a:p>
            <a:endParaRPr lang="en-US" dirty="0"/>
          </a:p>
          <a:p>
            <a:r>
              <a:rPr lang="en-US" dirty="0"/>
              <a:t>NUMPY: </a:t>
            </a:r>
            <a:r>
              <a:rPr lang="en-US" dirty="0" err="1"/>
              <a:t>Permite</a:t>
            </a:r>
            <a:r>
              <a:rPr lang="en-US" dirty="0"/>
              <a:t> </a:t>
            </a:r>
            <a:r>
              <a:rPr lang="en-US" dirty="0" err="1"/>
              <a:t>crear</a:t>
            </a:r>
            <a:r>
              <a:rPr lang="en-US" dirty="0"/>
              <a:t> </a:t>
            </a:r>
            <a:r>
              <a:rPr lang="en-US" dirty="0" err="1"/>
              <a:t>vectores</a:t>
            </a:r>
            <a:r>
              <a:rPr lang="en-US" dirty="0"/>
              <a:t> y matrices de </a:t>
            </a:r>
            <a:r>
              <a:rPr lang="en-US" dirty="0" err="1"/>
              <a:t>altas</a:t>
            </a:r>
            <a:r>
              <a:rPr lang="en-US" dirty="0"/>
              <a:t> </a:t>
            </a:r>
            <a:r>
              <a:rPr lang="en-US" dirty="0" err="1"/>
              <a:t>dimensiones</a:t>
            </a:r>
            <a:r>
              <a:rPr lang="en-US" dirty="0"/>
              <a:t>, junto con una gran </a:t>
            </a:r>
            <a:r>
              <a:rPr lang="en-US" dirty="0" err="1"/>
              <a:t>colección</a:t>
            </a:r>
            <a:r>
              <a:rPr lang="en-US" dirty="0"/>
              <a:t> de </a:t>
            </a:r>
            <a:r>
              <a:rPr lang="en-US" dirty="0" err="1"/>
              <a:t>funciones</a:t>
            </a:r>
            <a:r>
              <a:rPr lang="en-US" dirty="0"/>
              <a:t> </a:t>
            </a:r>
            <a:r>
              <a:rPr lang="en-US" dirty="0" err="1"/>
              <a:t>matemáticas</a:t>
            </a:r>
            <a:r>
              <a:rPr lang="en-US" dirty="0"/>
              <a:t> de alto </a:t>
            </a:r>
            <a:r>
              <a:rPr lang="en-US" dirty="0" err="1"/>
              <a:t>nivel</a:t>
            </a:r>
            <a:r>
              <a:rPr lang="en-US" dirty="0"/>
              <a:t> para </a:t>
            </a:r>
            <a:r>
              <a:rPr lang="en-US" dirty="0" err="1"/>
              <a:t>operar</a:t>
            </a:r>
            <a:r>
              <a:rPr lang="en-US" dirty="0"/>
              <a:t> con </a:t>
            </a:r>
            <a:r>
              <a:rPr lang="en-US" dirty="0" err="1"/>
              <a:t>estas</a:t>
            </a:r>
            <a:r>
              <a:rPr lang="en-US" dirty="0"/>
              <a:t> matrices.</a:t>
            </a:r>
          </a:p>
          <a:p>
            <a:endParaRPr lang="en-US" dirty="0"/>
          </a:p>
          <a:p>
            <a:r>
              <a:rPr lang="en-US" dirty="0"/>
              <a:t>SCIPY: </a:t>
            </a:r>
            <a:r>
              <a:rPr lang="en-US" dirty="0" err="1"/>
              <a:t>Proporciona</a:t>
            </a:r>
            <a:r>
              <a:rPr lang="en-US" dirty="0"/>
              <a:t> </a:t>
            </a:r>
            <a:r>
              <a:rPr lang="en-US" dirty="0" err="1"/>
              <a:t>algoritmos</a:t>
            </a:r>
            <a:r>
              <a:rPr lang="en-US" dirty="0"/>
              <a:t> para </a:t>
            </a:r>
            <a:r>
              <a:rPr lang="en-US" dirty="0" err="1"/>
              <a:t>optimización</a:t>
            </a:r>
            <a:r>
              <a:rPr lang="en-US" dirty="0"/>
              <a:t>, </a:t>
            </a:r>
            <a:r>
              <a:rPr lang="en-US" dirty="0" err="1"/>
              <a:t>integración</a:t>
            </a:r>
            <a:r>
              <a:rPr lang="en-US" dirty="0"/>
              <a:t>, </a:t>
            </a:r>
            <a:r>
              <a:rPr lang="en-US" dirty="0" err="1"/>
              <a:t>interpolación</a:t>
            </a:r>
            <a:r>
              <a:rPr lang="en-US" dirty="0"/>
              <a:t>, </a:t>
            </a:r>
            <a:r>
              <a:rPr lang="en-US" dirty="0" err="1"/>
              <a:t>problemas</a:t>
            </a:r>
            <a:r>
              <a:rPr lang="en-US" dirty="0"/>
              <a:t> de </a:t>
            </a:r>
            <a:r>
              <a:rPr lang="en-US" dirty="0" err="1"/>
              <a:t>valores</a:t>
            </a:r>
            <a:r>
              <a:rPr lang="en-US" dirty="0"/>
              <a:t> </a:t>
            </a:r>
            <a:r>
              <a:rPr lang="en-US" dirty="0" err="1"/>
              <a:t>propios</a:t>
            </a:r>
            <a:r>
              <a:rPr lang="en-US" dirty="0"/>
              <a:t>, </a:t>
            </a:r>
            <a:r>
              <a:rPr lang="en-US" dirty="0" err="1"/>
              <a:t>ecuaciones</a:t>
            </a:r>
            <a:r>
              <a:rPr lang="en-US" dirty="0"/>
              <a:t> </a:t>
            </a:r>
            <a:r>
              <a:rPr lang="en-US" dirty="0" err="1"/>
              <a:t>algebraicas</a:t>
            </a:r>
            <a:r>
              <a:rPr lang="en-US" dirty="0"/>
              <a:t>, </a:t>
            </a:r>
            <a:r>
              <a:rPr lang="en-US" dirty="0" err="1"/>
              <a:t>ecuaciones</a:t>
            </a:r>
            <a:r>
              <a:rPr lang="en-US" dirty="0"/>
              <a:t> </a:t>
            </a:r>
            <a:r>
              <a:rPr lang="en-US" dirty="0" err="1"/>
              <a:t>diferenciales</a:t>
            </a:r>
            <a:r>
              <a:rPr lang="en-US" dirty="0"/>
              <a:t>, </a:t>
            </a:r>
            <a:r>
              <a:rPr lang="en-US" dirty="0" err="1"/>
              <a:t>estadísticas</a:t>
            </a:r>
            <a:r>
              <a:rPr lang="en-US" dirty="0"/>
              <a:t> y lo que </a:t>
            </a:r>
            <a:r>
              <a:rPr lang="en-US" dirty="0" err="1"/>
              <a:t>más</a:t>
            </a:r>
            <a:r>
              <a:rPr lang="en-US" dirty="0"/>
              <a:t> </a:t>
            </a:r>
            <a:r>
              <a:rPr lang="en-US" dirty="0" err="1"/>
              <a:t>nos</a:t>
            </a:r>
            <a:r>
              <a:rPr lang="en-US" dirty="0"/>
              <a:t> </a:t>
            </a:r>
            <a:r>
              <a:rPr lang="en-US" dirty="0" err="1"/>
              <a:t>interesa</a:t>
            </a:r>
            <a:r>
              <a:rPr lang="en-US" dirty="0"/>
              <a:t>: sus </a:t>
            </a:r>
            <a:r>
              <a:rPr lang="en-US" dirty="0" err="1"/>
              <a:t>aplicaciones</a:t>
            </a:r>
            <a:r>
              <a:rPr lang="en-US" dirty="0"/>
              <a:t> para el </a:t>
            </a:r>
            <a:r>
              <a:rPr lang="en-US" dirty="0" err="1"/>
              <a:t>procesamiento</a:t>
            </a:r>
            <a:r>
              <a:rPr lang="en-US" dirty="0"/>
              <a:t> de </a:t>
            </a:r>
            <a:r>
              <a:rPr lang="en-US" dirty="0" err="1"/>
              <a:t>señales</a:t>
            </a:r>
            <a:r>
              <a:rPr lang="en-US" dirty="0"/>
              <a:t> </a:t>
            </a:r>
            <a:r>
              <a:rPr lang="en-US" dirty="0" err="1"/>
              <a:t>digitales</a:t>
            </a:r>
            <a:r>
              <a:rPr lang="en-US" dirty="0"/>
              <a:t>.</a:t>
            </a:r>
          </a:p>
          <a:p>
            <a:endParaRPr lang="en-US" dirty="0"/>
          </a:p>
          <a:p>
            <a:r>
              <a:rPr lang="en-US" dirty="0"/>
              <a:t>MATPLOTLIB: Para </a:t>
            </a:r>
            <a:r>
              <a:rPr lang="en-US" dirty="0" err="1"/>
              <a:t>crear</a:t>
            </a:r>
            <a:r>
              <a:rPr lang="en-US" dirty="0"/>
              <a:t> </a:t>
            </a:r>
            <a:r>
              <a:rPr lang="en-US" dirty="0" err="1"/>
              <a:t>visualizaciones</a:t>
            </a:r>
            <a:r>
              <a:rPr lang="en-US" dirty="0"/>
              <a:t> </a:t>
            </a:r>
            <a:r>
              <a:rPr lang="en-US" dirty="0" err="1"/>
              <a:t>estáticas</a:t>
            </a:r>
            <a:r>
              <a:rPr lang="en-US" dirty="0"/>
              <a:t>, </a:t>
            </a:r>
            <a:r>
              <a:rPr lang="en-US" dirty="0" err="1"/>
              <a:t>animadas</a:t>
            </a:r>
            <a:r>
              <a:rPr lang="en-US" dirty="0"/>
              <a:t> e </a:t>
            </a:r>
            <a:r>
              <a:rPr lang="en-US" dirty="0" err="1"/>
              <a:t>interactivas</a:t>
            </a:r>
            <a:r>
              <a:rPr lang="en-US" dirty="0"/>
              <a:t> de un conjunto de </a:t>
            </a:r>
            <a:r>
              <a:rPr lang="en-US" dirty="0" err="1"/>
              <a:t>datos</a:t>
            </a:r>
            <a:r>
              <a:rPr lang="en-US" dirty="0"/>
              <a:t>.</a:t>
            </a:r>
          </a:p>
          <a:p>
            <a:endParaRPr lang="en-US" dirty="0"/>
          </a:p>
          <a:p>
            <a:r>
              <a:rPr lang="en-US" dirty="0"/>
              <a:t>MNE: </a:t>
            </a:r>
            <a:r>
              <a:rPr lang="en-US" dirty="0" err="1"/>
              <a:t>Librería</a:t>
            </a:r>
            <a:r>
              <a:rPr lang="en-US" dirty="0"/>
              <a:t> de </a:t>
            </a:r>
            <a:r>
              <a:rPr lang="en-US" dirty="0" err="1"/>
              <a:t>código</a:t>
            </a:r>
            <a:r>
              <a:rPr lang="en-US" dirty="0"/>
              <a:t> </a:t>
            </a:r>
            <a:r>
              <a:rPr lang="en-US" dirty="0" err="1"/>
              <a:t>abierto</a:t>
            </a:r>
            <a:r>
              <a:rPr lang="en-US" dirty="0"/>
              <a:t> para </a:t>
            </a:r>
            <a:r>
              <a:rPr lang="en-US" dirty="0" err="1"/>
              <a:t>explorar</a:t>
            </a:r>
            <a:r>
              <a:rPr lang="en-US" dirty="0"/>
              <a:t>, </a:t>
            </a:r>
            <a:r>
              <a:rPr lang="en-US" dirty="0" err="1"/>
              <a:t>visualizar</a:t>
            </a:r>
            <a:r>
              <a:rPr lang="en-US" dirty="0"/>
              <a:t> y </a:t>
            </a:r>
            <a:r>
              <a:rPr lang="en-US" dirty="0" err="1"/>
              <a:t>analizar</a:t>
            </a:r>
            <a:r>
              <a:rPr lang="en-US" dirty="0"/>
              <a:t> </a:t>
            </a:r>
            <a:r>
              <a:rPr lang="en-US" dirty="0" err="1"/>
              <a:t>datos</a:t>
            </a:r>
            <a:r>
              <a:rPr lang="en-US" dirty="0"/>
              <a:t> </a:t>
            </a:r>
            <a:r>
              <a:rPr lang="en-US" dirty="0" err="1"/>
              <a:t>neurofisiológicos</a:t>
            </a:r>
            <a:r>
              <a:rPr lang="en-US" dirty="0"/>
              <a:t> </a:t>
            </a:r>
            <a:r>
              <a:rPr lang="en-US" dirty="0" err="1"/>
              <a:t>humanos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Bueno ... antes de definir una palabra compuesta, podemos empezar viendo una parte de ella. Por eso arranquemos preguntandonos "¿qué es una señal?"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 señales digitales se pueden dividir en dos grupos principales: </a:t>
            </a:r>
          </a:p>
          <a:p>
            <a:endParaRPr lang="en-US"/>
          </a:p>
          <a:p>
            <a:r>
              <a:rPr lang="en-US"/>
              <a:t>1) Las señales lineales que se derivan de procesos lineales </a:t>
            </a:r>
          </a:p>
          <a:p>
            <a:endParaRPr lang="en-US"/>
          </a:p>
          <a:p>
            <a:r>
              <a:rPr lang="en-US"/>
              <a:t>2) Las señales no lineales que surgen de procesos no lineales, como sistemas caóticos o turbulentos.</a:t>
            </a:r>
          </a:p>
          <a:p>
            <a:endParaRPr lang="en-US"/>
          </a:p>
          <a:p>
            <a:r>
              <a:rPr lang="en-US"/>
              <a:t>Cada una de estas dos clases de señales se puede subdividir en señales estacionarias y no estacionarias. Las señales estacionarias tienen propiedades estadísticas consistentes sobre el conjunto de datos que se analiza. En cambio, las no estacionarias no tienen esta consistencia. </a:t>
            </a:r>
          </a:p>
          <a:p>
            <a:endParaRPr lang="en-US"/>
          </a:p>
          <a:p>
            <a:r>
              <a:rPr lang="en-US"/>
              <a:t>Ya lo vieron con Sebas anteriormente y aprendieron el concepto de estacionariedad. Pero básicamente, las señales estacionarias tienen medias constantes, desviaciones estándar y las mismas correlaciones promedio entre puntos de datos. Las no estacionarias, por su parte, no cumplen estos criterios. Y también se que vieron el concepto de "ESE" y "ESA" (estacionariedad en sentido estricto y amplio) que acompañan a estos conceptos.</a:t>
            </a:r>
          </a:p>
          <a:p>
            <a:endParaRPr lang="en-US"/>
          </a:p>
          <a:p>
            <a:r>
              <a:rPr lang="en-US"/>
              <a:t>Es importante saber con qué tipo de señal uno trabaja, ya que las herramientas analíticas que se aplican son diferentes entre los tipos de señales.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En</a:t>
            </a:r>
            <a:r>
              <a:rPr lang="en-US" dirty="0"/>
              <a:t> la </a:t>
            </a:r>
            <a:r>
              <a:rPr lang="en-US" dirty="0" err="1"/>
              <a:t>materia</a:t>
            </a:r>
            <a:r>
              <a:rPr lang="en-US" dirty="0"/>
              <a:t> </a:t>
            </a:r>
            <a:r>
              <a:rPr lang="en-US" dirty="0" err="1"/>
              <a:t>vamos</a:t>
            </a:r>
            <a:r>
              <a:rPr lang="en-US" dirty="0"/>
              <a:t> a </a:t>
            </a:r>
            <a:r>
              <a:rPr lang="en-US" dirty="0" err="1"/>
              <a:t>hipotetizar</a:t>
            </a:r>
            <a:r>
              <a:rPr lang="en-US" dirty="0"/>
              <a:t> que </a:t>
            </a:r>
            <a:r>
              <a:rPr lang="en-US" dirty="0" err="1"/>
              <a:t>trabajamos</a:t>
            </a:r>
            <a:r>
              <a:rPr lang="en-US" dirty="0"/>
              <a:t> con </a:t>
            </a:r>
            <a:r>
              <a:rPr lang="en-US" dirty="0" err="1"/>
              <a:t>señales</a:t>
            </a:r>
            <a:r>
              <a:rPr lang="en-US" dirty="0"/>
              <a:t> </a:t>
            </a:r>
            <a:r>
              <a:rPr lang="en-US" dirty="0" err="1"/>
              <a:t>lineales</a:t>
            </a:r>
            <a:r>
              <a:rPr lang="en-US" dirty="0"/>
              <a:t> y </a:t>
            </a:r>
            <a:r>
              <a:rPr lang="en-US" dirty="0" err="1"/>
              <a:t>estacionarias</a:t>
            </a:r>
            <a:r>
              <a:rPr lang="en-US" dirty="0"/>
              <a:t>, </a:t>
            </a:r>
            <a:r>
              <a:rPr lang="en-US" dirty="0" err="1"/>
              <a:t>ya</a:t>
            </a:r>
            <a:r>
              <a:rPr lang="en-US" dirty="0"/>
              <a:t> que se ha </a:t>
            </a:r>
            <a:r>
              <a:rPr lang="en-US" dirty="0" err="1"/>
              <a:t>desarrollado</a:t>
            </a:r>
            <a:r>
              <a:rPr lang="en-US" dirty="0"/>
              <a:t> un </a:t>
            </a:r>
            <a:r>
              <a:rPr lang="en-US" dirty="0" err="1"/>
              <a:t>amplio</a:t>
            </a:r>
            <a:r>
              <a:rPr lang="en-US" dirty="0"/>
              <a:t> </a:t>
            </a:r>
            <a:r>
              <a:rPr lang="en-US" dirty="0" err="1"/>
              <a:t>conjunto</a:t>
            </a:r>
            <a:r>
              <a:rPr lang="en-US" dirty="0"/>
              <a:t> de </a:t>
            </a:r>
            <a:r>
              <a:rPr lang="en-US" dirty="0" err="1"/>
              <a:t>potentes</a:t>
            </a:r>
            <a:r>
              <a:rPr lang="en-US" dirty="0"/>
              <a:t> </a:t>
            </a:r>
            <a:r>
              <a:rPr lang="en-US" dirty="0" err="1"/>
              <a:t>herramientas</a:t>
            </a:r>
            <a:r>
              <a:rPr lang="en-US" dirty="0"/>
              <a:t> de </a:t>
            </a:r>
            <a:r>
              <a:rPr lang="en-US" dirty="0" err="1"/>
              <a:t>procesamiento</a:t>
            </a:r>
            <a:r>
              <a:rPr lang="en-US" dirty="0"/>
              <a:t> para </a:t>
            </a:r>
            <a:r>
              <a:rPr lang="en-US" dirty="0" err="1"/>
              <a:t>este</a:t>
            </a:r>
            <a:r>
              <a:rPr lang="en-US" dirty="0"/>
              <a:t> </a:t>
            </a:r>
            <a:r>
              <a:rPr lang="en-US" dirty="0" err="1"/>
              <a:t>tipo</a:t>
            </a:r>
            <a:r>
              <a:rPr lang="en-US" dirty="0"/>
              <a:t> de </a:t>
            </a:r>
            <a:r>
              <a:rPr lang="en-US" dirty="0" err="1"/>
              <a:t>señales</a:t>
            </a:r>
            <a:r>
              <a:rPr lang="en-US" dirty="0"/>
              <a:t>.</a:t>
            </a:r>
          </a:p>
          <a:p>
            <a:endParaRPr lang="en-US" dirty="0"/>
          </a:p>
          <a:p>
            <a:r>
              <a:rPr lang="en-US" dirty="0"/>
              <a:t>Si </a:t>
            </a:r>
            <a:r>
              <a:rPr lang="en-US" dirty="0" err="1"/>
              <a:t>bien</a:t>
            </a:r>
            <a:r>
              <a:rPr lang="en-US" dirty="0"/>
              <a:t> las </a:t>
            </a:r>
            <a:r>
              <a:rPr lang="en-US" dirty="0" err="1"/>
              <a:t>señales</a:t>
            </a:r>
            <a:r>
              <a:rPr lang="en-US" dirty="0"/>
              <a:t> </a:t>
            </a:r>
            <a:r>
              <a:rPr lang="en-US" dirty="0" err="1"/>
              <a:t>biológicas</a:t>
            </a:r>
            <a:r>
              <a:rPr lang="en-US" dirty="0"/>
              <a:t> </a:t>
            </a:r>
            <a:r>
              <a:rPr lang="en-US" dirty="0" err="1"/>
              <a:t>suelen</a:t>
            </a:r>
            <a:r>
              <a:rPr lang="en-US" dirty="0"/>
              <a:t> </a:t>
            </a:r>
            <a:r>
              <a:rPr lang="en-US" dirty="0" err="1"/>
              <a:t>ser</a:t>
            </a:r>
            <a:r>
              <a:rPr lang="en-US" dirty="0"/>
              <a:t> no </a:t>
            </a:r>
            <a:r>
              <a:rPr lang="en-US" dirty="0" err="1"/>
              <a:t>lineales</a:t>
            </a:r>
            <a:r>
              <a:rPr lang="en-US" dirty="0"/>
              <a:t> y no </a:t>
            </a:r>
            <a:r>
              <a:rPr lang="en-US" dirty="0" err="1"/>
              <a:t>estacionarias</a:t>
            </a:r>
            <a:r>
              <a:rPr lang="en-US" dirty="0"/>
              <a:t>, </a:t>
            </a:r>
            <a:r>
              <a:rPr lang="en-US" dirty="0" err="1"/>
              <a:t>estas</a:t>
            </a:r>
            <a:r>
              <a:rPr lang="en-US" dirty="0"/>
              <a:t> </a:t>
            </a:r>
            <a:r>
              <a:rPr lang="en-US" dirty="0" err="1"/>
              <a:t>herramientas</a:t>
            </a:r>
            <a:r>
              <a:rPr lang="en-US" dirty="0"/>
              <a:t> son tan </a:t>
            </a:r>
            <a:r>
              <a:rPr lang="en-US" dirty="0" err="1"/>
              <a:t>útiles</a:t>
            </a:r>
            <a:r>
              <a:rPr lang="en-US" dirty="0"/>
              <a:t> que se </a:t>
            </a:r>
            <a:r>
              <a:rPr lang="en-US" dirty="0" err="1"/>
              <a:t>hacen</a:t>
            </a:r>
            <a:r>
              <a:rPr lang="en-US" dirty="0"/>
              <a:t> </a:t>
            </a:r>
            <a:r>
              <a:rPr lang="en-US" dirty="0" err="1"/>
              <a:t>suposiciones</a:t>
            </a:r>
            <a:r>
              <a:rPr lang="en-US" dirty="0"/>
              <a:t> o </a:t>
            </a:r>
            <a:r>
              <a:rPr lang="en-US" dirty="0" err="1"/>
              <a:t>aproximaciones</a:t>
            </a:r>
            <a:r>
              <a:rPr lang="en-US" dirty="0"/>
              <a:t> para </a:t>
            </a:r>
            <a:r>
              <a:rPr lang="en-US" dirty="0" err="1"/>
              <a:t>poder</a:t>
            </a:r>
            <a:r>
              <a:rPr lang="en-US" dirty="0"/>
              <a:t> </a:t>
            </a:r>
            <a:r>
              <a:rPr lang="en-US" dirty="0" err="1"/>
              <a:t>suponer</a:t>
            </a:r>
            <a:r>
              <a:rPr lang="en-US" dirty="0"/>
              <a:t> la </a:t>
            </a:r>
            <a:r>
              <a:rPr lang="en-US" dirty="0" err="1"/>
              <a:t>linealidad</a:t>
            </a:r>
            <a:r>
              <a:rPr lang="en-US" dirty="0"/>
              <a:t> y </a:t>
            </a:r>
            <a:r>
              <a:rPr lang="en-US" dirty="0" err="1"/>
              <a:t>estacionariedad</a:t>
            </a:r>
            <a:r>
              <a:rPr lang="en-US" dirty="0"/>
              <a:t>. </a:t>
            </a:r>
          </a:p>
          <a:p>
            <a:endParaRPr lang="en-US" dirty="0"/>
          </a:p>
          <a:p>
            <a:r>
              <a:rPr lang="en-US" dirty="0"/>
              <a:t>La </a:t>
            </a:r>
            <a:r>
              <a:rPr lang="en-US" dirty="0" err="1"/>
              <a:t>linealidad</a:t>
            </a:r>
            <a:r>
              <a:rPr lang="en-US" dirty="0"/>
              <a:t> se </a:t>
            </a:r>
            <a:r>
              <a:rPr lang="en-US" dirty="0" err="1"/>
              <a:t>puede</a:t>
            </a:r>
            <a:r>
              <a:rPr lang="en-US" dirty="0"/>
              <a:t> </a:t>
            </a:r>
            <a:r>
              <a:rPr lang="en-US" dirty="0" err="1"/>
              <a:t>aproximar</a:t>
            </a:r>
            <a:r>
              <a:rPr lang="en-US" dirty="0"/>
              <a:t> </a:t>
            </a:r>
            <a:r>
              <a:rPr lang="en-US" dirty="0" err="1"/>
              <a:t>utilizando</a:t>
            </a:r>
            <a:r>
              <a:rPr lang="en-US" dirty="0"/>
              <a:t> </a:t>
            </a:r>
            <a:r>
              <a:rPr lang="en-US" dirty="0" err="1"/>
              <a:t>condiciones</a:t>
            </a:r>
            <a:r>
              <a:rPr lang="en-US" dirty="0"/>
              <a:t> de </a:t>
            </a:r>
            <a:r>
              <a:rPr lang="en-US" dirty="0" err="1"/>
              <a:t>señal</a:t>
            </a:r>
            <a:r>
              <a:rPr lang="en-US" dirty="0"/>
              <a:t> </a:t>
            </a:r>
            <a:r>
              <a:rPr lang="en-US" dirty="0" err="1"/>
              <a:t>pequeña</a:t>
            </a:r>
            <a:r>
              <a:rPr lang="en-US" dirty="0"/>
              <a:t> </a:t>
            </a:r>
            <a:r>
              <a:rPr lang="en-US" dirty="0" err="1"/>
              <a:t>donde</a:t>
            </a:r>
            <a:r>
              <a:rPr lang="en-US" dirty="0"/>
              <a:t> </a:t>
            </a:r>
            <a:r>
              <a:rPr lang="en-US" dirty="0" err="1"/>
              <a:t>muchos</a:t>
            </a:r>
            <a:r>
              <a:rPr lang="en-US" dirty="0"/>
              <a:t> </a:t>
            </a:r>
            <a:r>
              <a:rPr lang="en-US" dirty="0" err="1"/>
              <a:t>sistemas</a:t>
            </a:r>
            <a:r>
              <a:rPr lang="en-US" dirty="0"/>
              <a:t> se </a:t>
            </a:r>
            <a:r>
              <a:rPr lang="en-US" dirty="0" err="1"/>
              <a:t>comportan</a:t>
            </a:r>
            <a:r>
              <a:rPr lang="en-US" dirty="0"/>
              <a:t> </a:t>
            </a:r>
            <a:r>
              <a:rPr lang="en-US" dirty="0" err="1"/>
              <a:t>más</a:t>
            </a:r>
            <a:r>
              <a:rPr lang="en-US" dirty="0"/>
              <a:t> o </a:t>
            </a:r>
            <a:r>
              <a:rPr lang="en-US" dirty="0" err="1"/>
              <a:t>menos</a:t>
            </a:r>
            <a:r>
              <a:rPr lang="en-US" dirty="0"/>
              <a:t> </a:t>
            </a:r>
            <a:r>
              <a:rPr lang="en-US" dirty="0" err="1"/>
              <a:t>linealmente</a:t>
            </a:r>
            <a:r>
              <a:rPr lang="en-US" dirty="0"/>
              <a:t>. </a:t>
            </a:r>
            <a:r>
              <a:rPr lang="en-US" dirty="0" err="1"/>
              <a:t>Alternativamente</a:t>
            </a:r>
            <a:r>
              <a:rPr lang="en-US" dirty="0"/>
              <a:t>, se </a:t>
            </a:r>
            <a:r>
              <a:rPr lang="en-US" dirty="0" err="1"/>
              <a:t>pueden</a:t>
            </a:r>
            <a:r>
              <a:rPr lang="en-US" dirty="0"/>
              <a:t> </a:t>
            </a:r>
            <a:r>
              <a:rPr lang="en-US" dirty="0" err="1"/>
              <a:t>utilizar</a:t>
            </a:r>
            <a:r>
              <a:rPr lang="en-US" dirty="0"/>
              <a:t> </a:t>
            </a:r>
            <a:r>
              <a:rPr lang="en-US" dirty="0" err="1"/>
              <a:t>enfoques</a:t>
            </a:r>
            <a:r>
              <a:rPr lang="en-US" dirty="0"/>
              <a:t> </a:t>
            </a:r>
            <a:r>
              <a:rPr lang="en-US" dirty="0" err="1"/>
              <a:t>lineales</a:t>
            </a:r>
            <a:r>
              <a:rPr lang="en-US" dirty="0"/>
              <a:t> </a:t>
            </a:r>
            <a:r>
              <a:rPr lang="en-US" dirty="0" err="1"/>
              <a:t>por</a:t>
            </a:r>
            <a:r>
              <a:rPr lang="en-US" dirty="0"/>
              <a:t> </a:t>
            </a:r>
            <a:r>
              <a:rPr lang="en-US" dirty="0" err="1"/>
              <a:t>partes</a:t>
            </a:r>
            <a:r>
              <a:rPr lang="en-US" dirty="0"/>
              <a:t> </a:t>
            </a:r>
            <a:r>
              <a:rPr lang="en-US" dirty="0" err="1"/>
              <a:t>donde</a:t>
            </a:r>
            <a:r>
              <a:rPr lang="en-US" dirty="0"/>
              <a:t> el </a:t>
            </a:r>
            <a:r>
              <a:rPr lang="en-US" dirty="0" err="1"/>
              <a:t>análisis</a:t>
            </a:r>
            <a:r>
              <a:rPr lang="en-US" dirty="0"/>
              <a:t> se </a:t>
            </a:r>
            <a:r>
              <a:rPr lang="en-US" dirty="0" err="1"/>
              <a:t>limita</a:t>
            </a:r>
            <a:r>
              <a:rPr lang="en-US" dirty="0"/>
              <a:t> a </a:t>
            </a:r>
            <a:r>
              <a:rPr lang="en-US" dirty="0" err="1"/>
              <a:t>rangos</a:t>
            </a:r>
            <a:r>
              <a:rPr lang="en-US" dirty="0"/>
              <a:t> </a:t>
            </a:r>
            <a:r>
              <a:rPr lang="en-US" dirty="0" err="1"/>
              <a:t>operativos</a:t>
            </a:r>
            <a:r>
              <a:rPr lang="en-US" dirty="0"/>
              <a:t> </a:t>
            </a:r>
            <a:r>
              <a:rPr lang="en-US" dirty="0" err="1"/>
              <a:t>en</a:t>
            </a:r>
            <a:r>
              <a:rPr lang="en-US" dirty="0"/>
              <a:t> </a:t>
            </a:r>
            <a:r>
              <a:rPr lang="en-US" dirty="0" err="1"/>
              <a:t>los</a:t>
            </a:r>
            <a:r>
              <a:rPr lang="en-US" dirty="0"/>
              <a:t> que el </a:t>
            </a:r>
            <a:r>
              <a:rPr lang="en-US" dirty="0" err="1"/>
              <a:t>sistema</a:t>
            </a:r>
            <a:r>
              <a:rPr lang="en-US" dirty="0"/>
              <a:t> se </a:t>
            </a:r>
            <a:r>
              <a:rPr lang="en-US" dirty="0" err="1"/>
              <a:t>comporta</a:t>
            </a:r>
            <a:r>
              <a:rPr lang="en-US" dirty="0"/>
              <a:t> </a:t>
            </a:r>
            <a:r>
              <a:rPr lang="en-US" dirty="0" err="1"/>
              <a:t>linealmente</a:t>
            </a:r>
            <a:r>
              <a:rPr lang="en-US" dirty="0"/>
              <a:t>. </a:t>
            </a:r>
          </a:p>
          <a:p>
            <a:endParaRPr lang="en-US" dirty="0"/>
          </a:p>
          <a:p>
            <a:r>
              <a:rPr lang="en-US" dirty="0"/>
              <a:t>Para las </a:t>
            </a:r>
            <a:r>
              <a:rPr lang="en-US" dirty="0" err="1"/>
              <a:t>señales</a:t>
            </a:r>
            <a:r>
              <a:rPr lang="en-US" dirty="0"/>
              <a:t> no </a:t>
            </a:r>
            <a:r>
              <a:rPr lang="en-US" dirty="0" err="1"/>
              <a:t>estacionarias</a:t>
            </a:r>
            <a:r>
              <a:rPr lang="en-US" dirty="0"/>
              <a:t> que </a:t>
            </a:r>
            <a:r>
              <a:rPr lang="en-US" dirty="0" err="1"/>
              <a:t>tienen</a:t>
            </a:r>
            <a:r>
              <a:rPr lang="en-US" dirty="0"/>
              <a:t> </a:t>
            </a:r>
            <a:r>
              <a:rPr lang="en-US" dirty="0" err="1"/>
              <a:t>una</a:t>
            </a:r>
            <a:r>
              <a:rPr lang="en-US" dirty="0"/>
              <a:t> media variable, se </a:t>
            </a:r>
            <a:r>
              <a:rPr lang="en-US" dirty="0" err="1"/>
              <a:t>pueden</a:t>
            </a:r>
            <a:r>
              <a:rPr lang="en-US" dirty="0"/>
              <a:t> </a:t>
            </a:r>
            <a:r>
              <a:rPr lang="en-US" dirty="0" err="1"/>
              <a:t>utilizar</a:t>
            </a:r>
            <a:r>
              <a:rPr lang="en-US" dirty="0"/>
              <a:t> </a:t>
            </a:r>
            <a:r>
              <a:rPr lang="en-US" dirty="0" err="1"/>
              <a:t>técnicas</a:t>
            </a:r>
            <a:r>
              <a:rPr lang="en-US" dirty="0"/>
              <a:t> de </a:t>
            </a:r>
            <a:r>
              <a:rPr lang="en-US" dirty="0" err="1"/>
              <a:t>eliminación</a:t>
            </a:r>
            <a:r>
              <a:rPr lang="en-US" dirty="0"/>
              <a:t> de </a:t>
            </a:r>
            <a:r>
              <a:rPr lang="en-US" dirty="0" err="1"/>
              <a:t>tendencia</a:t>
            </a:r>
            <a:r>
              <a:rPr lang="en-US" dirty="0"/>
              <a:t> que </a:t>
            </a:r>
            <a:r>
              <a:rPr lang="en-US" dirty="0" err="1"/>
              <a:t>restan</a:t>
            </a:r>
            <a:r>
              <a:rPr lang="en-US" dirty="0"/>
              <a:t> la media que </a:t>
            </a:r>
            <a:r>
              <a:rPr lang="en-US" dirty="0" err="1"/>
              <a:t>varía</a:t>
            </a:r>
            <a:r>
              <a:rPr lang="en-US" dirty="0"/>
              <a:t> </a:t>
            </a:r>
            <a:r>
              <a:rPr lang="en-US" dirty="0" err="1"/>
              <a:t>en</a:t>
            </a:r>
            <a:r>
              <a:rPr lang="en-US" dirty="0"/>
              <a:t> el </a:t>
            </a:r>
            <a:r>
              <a:rPr lang="en-US" dirty="0" err="1"/>
              <a:t>tiempo</a:t>
            </a:r>
            <a:r>
              <a:rPr lang="en-US" dirty="0"/>
              <a:t> </a:t>
            </a:r>
            <a:r>
              <a:rPr lang="en-US" dirty="0" err="1"/>
              <a:t>como</a:t>
            </a:r>
            <a:r>
              <a:rPr lang="en-US" dirty="0"/>
              <a:t> </a:t>
            </a:r>
            <a:r>
              <a:rPr lang="en-US" dirty="0" err="1"/>
              <a:t>también</a:t>
            </a:r>
            <a:r>
              <a:rPr lang="en-US" dirty="0"/>
              <a:t> </a:t>
            </a:r>
            <a:r>
              <a:rPr lang="en-US" dirty="0" err="1"/>
              <a:t>estudiarlas</a:t>
            </a:r>
            <a:r>
              <a:rPr lang="en-US" dirty="0"/>
              <a:t> </a:t>
            </a:r>
            <a:r>
              <a:rPr lang="en-US" dirty="0" err="1"/>
              <a:t>dentro</a:t>
            </a:r>
            <a:r>
              <a:rPr lang="en-US" dirty="0"/>
              <a:t> de un </a:t>
            </a:r>
            <a:r>
              <a:rPr lang="en-US" dirty="0" err="1"/>
              <a:t>marco</a:t>
            </a:r>
            <a:r>
              <a:rPr lang="en-US" dirty="0"/>
              <a:t> de </a:t>
            </a:r>
            <a:r>
              <a:rPr lang="en-US" dirty="0" err="1"/>
              <a:t>tiempo</a:t>
            </a:r>
            <a:r>
              <a:rPr lang="en-US" dirty="0"/>
              <a:t>, o </a:t>
            </a:r>
            <a:r>
              <a:rPr lang="en-US" dirty="0" err="1"/>
              <a:t>una</a:t>
            </a:r>
            <a:r>
              <a:rPr lang="en-US" dirty="0"/>
              <a:t> </a:t>
            </a:r>
            <a:r>
              <a:rPr lang="en-US" dirty="0" err="1"/>
              <a:t>serie</a:t>
            </a:r>
            <a:r>
              <a:rPr lang="en-US" dirty="0"/>
              <a:t> de </a:t>
            </a:r>
            <a:r>
              <a:rPr lang="en-US" dirty="0" err="1"/>
              <a:t>marcos</a:t>
            </a:r>
            <a:r>
              <a:rPr lang="en-US" dirty="0"/>
              <a:t> </a:t>
            </a:r>
            <a:r>
              <a:rPr lang="en-US" dirty="0" err="1"/>
              <a:t>temporales</a:t>
            </a:r>
            <a:r>
              <a:rPr lang="en-US" dirty="0"/>
              <a:t>, que </a:t>
            </a:r>
            <a:r>
              <a:rPr lang="en-US" dirty="0" err="1"/>
              <a:t>sean</a:t>
            </a:r>
            <a:r>
              <a:rPr lang="en-US" dirty="0"/>
              <a:t> lo </a:t>
            </a:r>
            <a:r>
              <a:rPr lang="en-US" dirty="0" err="1"/>
              <a:t>suficientemente</a:t>
            </a:r>
            <a:r>
              <a:rPr lang="en-US" dirty="0"/>
              <a:t> </a:t>
            </a:r>
            <a:r>
              <a:rPr lang="en-US" dirty="0" err="1"/>
              <a:t>cortos</a:t>
            </a:r>
            <a:r>
              <a:rPr lang="en-US" dirty="0"/>
              <a:t> </a:t>
            </a:r>
            <a:r>
              <a:rPr lang="en-US" dirty="0" err="1"/>
              <a:t>como</a:t>
            </a:r>
            <a:r>
              <a:rPr lang="en-US" dirty="0"/>
              <a:t> para que la </a:t>
            </a:r>
            <a:r>
              <a:rPr lang="en-US" dirty="0" err="1"/>
              <a:t>señal</a:t>
            </a:r>
            <a:r>
              <a:rPr lang="en-US" dirty="0"/>
              <a:t> </a:t>
            </a:r>
            <a:r>
              <a:rPr lang="en-US" dirty="0" err="1"/>
              <a:t>pueda</a:t>
            </a:r>
            <a:r>
              <a:rPr lang="en-US" dirty="0"/>
              <a:t> </a:t>
            </a:r>
            <a:r>
              <a:rPr lang="en-US" dirty="0" err="1"/>
              <a:t>considerarse</a:t>
            </a:r>
            <a:r>
              <a:rPr lang="en-US" dirty="0"/>
              <a:t> </a:t>
            </a:r>
            <a:r>
              <a:rPr lang="en-US" dirty="0" err="1"/>
              <a:t>estacionaria</a:t>
            </a:r>
            <a:r>
              <a:rPr lang="en-US" dirty="0"/>
              <a:t> </a:t>
            </a:r>
            <a:r>
              <a:rPr lang="en-US" dirty="0" err="1"/>
              <a:t>durante</a:t>
            </a:r>
            <a:r>
              <a:rPr lang="en-US" dirty="0"/>
              <a:t> ese </a:t>
            </a:r>
            <a:r>
              <a:rPr lang="en-US" dirty="0" err="1"/>
              <a:t>período</a:t>
            </a:r>
            <a:r>
              <a:rPr lang="en-US" dirty="0"/>
              <a:t>. </a:t>
            </a:r>
          </a:p>
          <a:p>
            <a:endParaRPr lang="en-US" dirty="0"/>
          </a:p>
          <a:p>
            <a:r>
              <a:rPr lang="en-US" dirty="0" err="1"/>
              <a:t>Cuando</a:t>
            </a:r>
            <a:r>
              <a:rPr lang="en-US" dirty="0"/>
              <a:t> </a:t>
            </a:r>
            <a:r>
              <a:rPr lang="en-US" dirty="0" err="1"/>
              <a:t>esta</a:t>
            </a:r>
            <a:r>
              <a:rPr lang="en-US" dirty="0"/>
              <a:t> </a:t>
            </a:r>
            <a:r>
              <a:rPr lang="en-US" dirty="0" err="1"/>
              <a:t>suposición</a:t>
            </a:r>
            <a:r>
              <a:rPr lang="en-US" dirty="0"/>
              <a:t> o </a:t>
            </a:r>
            <a:r>
              <a:rPr lang="en-US" dirty="0" err="1"/>
              <a:t>aproximación</a:t>
            </a:r>
            <a:r>
              <a:rPr lang="en-US" dirty="0"/>
              <a:t> de </a:t>
            </a:r>
            <a:r>
              <a:rPr lang="en-US" dirty="0" err="1"/>
              <a:t>linealidad</a:t>
            </a:r>
            <a:r>
              <a:rPr lang="en-US" dirty="0"/>
              <a:t> y </a:t>
            </a:r>
            <a:r>
              <a:rPr lang="en-US" dirty="0" err="1"/>
              <a:t>estacionariedad</a:t>
            </a:r>
            <a:r>
              <a:rPr lang="en-US" dirty="0"/>
              <a:t> </a:t>
            </a:r>
            <a:r>
              <a:rPr lang="en-US" dirty="0" err="1"/>
              <a:t>es</a:t>
            </a:r>
            <a:r>
              <a:rPr lang="en-US" dirty="0"/>
              <a:t> </a:t>
            </a:r>
            <a:r>
              <a:rPr lang="en-US" dirty="0" err="1"/>
              <a:t>claramente</a:t>
            </a:r>
            <a:r>
              <a:rPr lang="en-US" dirty="0"/>
              <a:t> </a:t>
            </a:r>
            <a:r>
              <a:rPr lang="en-US" dirty="0" err="1"/>
              <a:t>insostenible</a:t>
            </a:r>
            <a:r>
              <a:rPr lang="en-US" dirty="0"/>
              <a:t>, se </a:t>
            </a:r>
            <a:r>
              <a:rPr lang="en-US" dirty="0" err="1"/>
              <a:t>encuentran</a:t>
            </a:r>
            <a:r>
              <a:rPr lang="en-US" dirty="0"/>
              <a:t> </a:t>
            </a:r>
            <a:r>
              <a:rPr lang="en-US" dirty="0" err="1"/>
              <a:t>disponibles</a:t>
            </a:r>
            <a:r>
              <a:rPr lang="en-US" dirty="0"/>
              <a:t> </a:t>
            </a:r>
            <a:r>
              <a:rPr lang="en-US" dirty="0" err="1"/>
              <a:t>varias</a:t>
            </a:r>
            <a:r>
              <a:rPr lang="en-US" dirty="0"/>
              <a:t> </a:t>
            </a:r>
            <a:r>
              <a:rPr lang="en-US" dirty="0" err="1"/>
              <a:t>herramientas</a:t>
            </a:r>
            <a:r>
              <a:rPr lang="en-US" dirty="0"/>
              <a:t> de </a:t>
            </a:r>
            <a:r>
              <a:rPr lang="en-US" dirty="0" err="1"/>
              <a:t>procesamiento</a:t>
            </a:r>
            <a:r>
              <a:rPr lang="en-US" dirty="0"/>
              <a:t> de </a:t>
            </a:r>
            <a:r>
              <a:rPr lang="en-US" dirty="0" err="1"/>
              <a:t>señales</a:t>
            </a:r>
            <a:r>
              <a:rPr lang="en-US" dirty="0"/>
              <a:t> </a:t>
            </a:r>
            <a:r>
              <a:rPr lang="en-US" dirty="0" err="1"/>
              <a:t>más</a:t>
            </a:r>
            <a:r>
              <a:rPr lang="en-US" dirty="0"/>
              <a:t> </a:t>
            </a:r>
            <a:r>
              <a:rPr lang="en-US" dirty="0" err="1"/>
              <a:t>avanzadas</a:t>
            </a:r>
            <a:r>
              <a:rPr lang="en-US" dirty="0"/>
              <a:t> y </a:t>
            </a:r>
            <a:r>
              <a:rPr lang="en-US" dirty="0" err="1"/>
              <a:t>complejas</a:t>
            </a:r>
            <a:r>
              <a:rPr lang="en-US" dirty="0"/>
              <a:t> que no </a:t>
            </a:r>
            <a:r>
              <a:rPr lang="en-US" dirty="0" err="1"/>
              <a:t>veremos</a:t>
            </a:r>
            <a:r>
              <a:rPr lang="en-US" dirty="0"/>
              <a:t> </a:t>
            </a:r>
            <a:r>
              <a:rPr lang="en-US" dirty="0" err="1"/>
              <a:t>en</a:t>
            </a:r>
            <a:r>
              <a:rPr lang="en-US" dirty="0"/>
              <a:t> la </a:t>
            </a:r>
            <a:r>
              <a:rPr lang="en-US" dirty="0" err="1"/>
              <a:t>materia</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smtClean="0"/>
              <a:t>Para </a:t>
            </a:r>
            <a:r>
              <a:rPr lang="en-US" dirty="0" err="1" smtClean="0"/>
              <a:t>cualquier</a:t>
            </a:r>
            <a:r>
              <a:rPr lang="en-US" dirty="0" smtClean="0"/>
              <a:t> </a:t>
            </a:r>
            <a:r>
              <a:rPr lang="en-US" dirty="0" err="1" smtClean="0"/>
              <a:t>tratamiento</a:t>
            </a:r>
            <a:r>
              <a:rPr lang="en-US" dirty="0" smtClean="0"/>
              <a:t> que se </a:t>
            </a:r>
            <a:r>
              <a:rPr lang="en-US" dirty="0" err="1" smtClean="0"/>
              <a:t>quiera</a:t>
            </a:r>
            <a:r>
              <a:rPr lang="en-US" dirty="0" smtClean="0"/>
              <a:t> </a:t>
            </a:r>
            <a:r>
              <a:rPr lang="en-US" dirty="0" err="1" smtClean="0"/>
              <a:t>hacer</a:t>
            </a:r>
            <a:r>
              <a:rPr lang="en-US" dirty="0" smtClean="0"/>
              <a:t> </a:t>
            </a:r>
            <a:r>
              <a:rPr lang="en-US" dirty="0" err="1" smtClean="0"/>
              <a:t>sobre</a:t>
            </a:r>
            <a:r>
              <a:rPr lang="en-US" baseline="0" dirty="0" smtClean="0"/>
              <a:t> </a:t>
            </a:r>
            <a:r>
              <a:rPr lang="en-US" baseline="0" dirty="0" err="1" smtClean="0"/>
              <a:t>una</a:t>
            </a:r>
            <a:r>
              <a:rPr lang="en-US" baseline="0" dirty="0" smtClean="0"/>
              <a:t> </a:t>
            </a:r>
            <a:r>
              <a:rPr lang="en-US" baseline="0" dirty="0" err="1" smtClean="0"/>
              <a:t>señal</a:t>
            </a:r>
            <a:r>
              <a:rPr lang="en-US" baseline="0" dirty="0" smtClean="0"/>
              <a:t> </a:t>
            </a:r>
            <a:r>
              <a:rPr lang="en-US" baseline="0" dirty="0" err="1" smtClean="0"/>
              <a:t>electrofisiológica</a:t>
            </a:r>
            <a:r>
              <a:rPr lang="en-US" baseline="0" dirty="0" smtClean="0"/>
              <a:t>, hay que </a:t>
            </a:r>
            <a:r>
              <a:rPr lang="en-US" baseline="0" dirty="0" err="1" smtClean="0"/>
              <a:t>seguir</a:t>
            </a:r>
            <a:r>
              <a:rPr lang="en-US" baseline="0" dirty="0" smtClean="0"/>
              <a:t> </a:t>
            </a:r>
            <a:r>
              <a:rPr lang="en-US" baseline="0" dirty="0" err="1" smtClean="0"/>
              <a:t>estos</a:t>
            </a:r>
            <a:r>
              <a:rPr lang="en-US" baseline="0" dirty="0" smtClean="0"/>
              <a:t> </a:t>
            </a:r>
            <a:r>
              <a:rPr lang="en-US" baseline="0" dirty="0" err="1" smtClean="0"/>
              <a:t>pasos</a:t>
            </a:r>
            <a:r>
              <a:rPr lang="en-US" baseline="0" dirty="0" smtClean="0"/>
              <a:t> </a:t>
            </a:r>
            <a:r>
              <a:rPr lang="en-US" baseline="0" dirty="0" err="1" smtClean="0"/>
              <a:t>básicos</a:t>
            </a:r>
            <a:r>
              <a:rPr lang="en-US" baseline="0" dirty="0" smtClean="0"/>
              <a:t> para </a:t>
            </a:r>
            <a:r>
              <a:rPr lang="en-US" baseline="0" dirty="0" err="1" smtClean="0"/>
              <a:t>poder</a:t>
            </a:r>
            <a:r>
              <a:rPr lang="en-US" baseline="0" dirty="0" smtClean="0"/>
              <a:t> </a:t>
            </a:r>
            <a:r>
              <a:rPr lang="en-US" baseline="0" dirty="0" err="1" smtClean="0"/>
              <a:t>analizarla</a:t>
            </a:r>
            <a:r>
              <a:rPr lang="en-US" baseline="0" dirty="0" smtClean="0"/>
              <a:t> y </a:t>
            </a:r>
            <a:r>
              <a:rPr lang="en-US" baseline="0" dirty="0" err="1" smtClean="0"/>
              <a:t>conocer</a:t>
            </a:r>
            <a:r>
              <a:rPr lang="en-US" baseline="0" dirty="0" smtClean="0"/>
              <a:t> </a:t>
            </a:r>
            <a:r>
              <a:rPr lang="en-US" baseline="0" dirty="0" err="1" smtClean="0"/>
              <a:t>qué</a:t>
            </a:r>
            <a:r>
              <a:rPr lang="en-US" baseline="0" dirty="0" smtClean="0"/>
              <a:t> </a:t>
            </a:r>
            <a:r>
              <a:rPr lang="en-US" baseline="0" dirty="0" err="1" smtClean="0"/>
              <a:t>nos</a:t>
            </a:r>
            <a:r>
              <a:rPr lang="en-US" baseline="0" dirty="0" smtClean="0"/>
              <a:t> </a:t>
            </a:r>
            <a:r>
              <a:rPr lang="en-US" baseline="0" dirty="0" err="1" smtClean="0"/>
              <a:t>tiene</a:t>
            </a:r>
            <a:r>
              <a:rPr lang="en-US" baseline="0" dirty="0" smtClean="0"/>
              <a:t> para “</a:t>
            </a:r>
            <a:r>
              <a:rPr lang="en-US" baseline="0" dirty="0" err="1" smtClean="0"/>
              <a:t>decir</a:t>
            </a:r>
            <a:r>
              <a:rPr lang="en-US" baseline="0" dirty="0" smtClean="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985028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aseline="0" dirty="0" smtClean="0"/>
              <a:t>El primer </a:t>
            </a:r>
            <a:r>
              <a:rPr lang="en-US" baseline="0" dirty="0" err="1" smtClean="0"/>
              <a:t>desafío</a:t>
            </a:r>
            <a:r>
              <a:rPr lang="en-US" baseline="0" dirty="0" smtClean="0"/>
              <a:t> </a:t>
            </a:r>
            <a:r>
              <a:rPr lang="en-US" baseline="0" dirty="0" err="1" smtClean="0"/>
              <a:t>está</a:t>
            </a:r>
            <a:r>
              <a:rPr lang="en-US" baseline="0" dirty="0" smtClean="0"/>
              <a:t> </a:t>
            </a:r>
            <a:r>
              <a:rPr lang="en-US" baseline="0" dirty="0" err="1" smtClean="0"/>
              <a:t>en</a:t>
            </a:r>
            <a:r>
              <a:rPr lang="en-US" baseline="0" dirty="0" smtClean="0"/>
              <a:t> </a:t>
            </a:r>
            <a:r>
              <a:rPr lang="en-US" baseline="0" dirty="0" err="1" smtClean="0"/>
              <a:t>adquirir</a:t>
            </a:r>
            <a:r>
              <a:rPr lang="en-US" baseline="0" dirty="0" smtClean="0"/>
              <a:t> </a:t>
            </a:r>
            <a:r>
              <a:rPr lang="en-US" baseline="0" dirty="0" err="1" smtClean="0"/>
              <a:t>digitalmente</a:t>
            </a:r>
            <a:r>
              <a:rPr lang="en-US" baseline="0" dirty="0" smtClean="0"/>
              <a:t> </a:t>
            </a:r>
            <a:r>
              <a:rPr lang="en-US" baseline="0" dirty="0" err="1" smtClean="0"/>
              <a:t>esa</a:t>
            </a:r>
            <a:r>
              <a:rPr lang="en-US" baseline="0" dirty="0" smtClean="0"/>
              <a:t> </a:t>
            </a:r>
            <a:r>
              <a:rPr lang="en-US" baseline="0" dirty="0" err="1" smtClean="0"/>
              <a:t>señal</a:t>
            </a:r>
            <a:r>
              <a:rPr lang="en-US" baseline="0" dirty="0" smtClean="0"/>
              <a:t>, que un </a:t>
            </a:r>
            <a:r>
              <a:rPr lang="en-US" baseline="0" dirty="0" err="1" smtClean="0"/>
              <a:t>poco</a:t>
            </a:r>
            <a:r>
              <a:rPr lang="en-US" baseline="0" dirty="0" smtClean="0"/>
              <a:t> </a:t>
            </a:r>
            <a:r>
              <a:rPr lang="en-US" baseline="0" dirty="0" err="1" smtClean="0"/>
              <a:t>anteriormente</a:t>
            </a:r>
            <a:r>
              <a:rPr lang="en-US" baseline="0" dirty="0" smtClean="0"/>
              <a:t> </a:t>
            </a:r>
            <a:r>
              <a:rPr lang="en-US" baseline="0" dirty="0" err="1" smtClean="0"/>
              <a:t>hablamos</a:t>
            </a:r>
            <a:r>
              <a:rPr lang="en-US" baseline="0" dirty="0" smtClean="0"/>
              <a:t>. Pero </a:t>
            </a:r>
            <a:r>
              <a:rPr lang="en-US" baseline="0" dirty="0" err="1" smtClean="0"/>
              <a:t>c</a:t>
            </a:r>
            <a:r>
              <a:rPr lang="en-US" dirty="0" err="1" smtClean="0"/>
              <a:t>omo</a:t>
            </a:r>
            <a:r>
              <a:rPr lang="en-US" baseline="0" dirty="0" smtClean="0"/>
              <a:t> </a:t>
            </a:r>
            <a:r>
              <a:rPr lang="en-US" baseline="0" dirty="0" err="1" smtClean="0"/>
              <a:t>vamos</a:t>
            </a:r>
            <a:r>
              <a:rPr lang="en-US" baseline="0" dirty="0" smtClean="0"/>
              <a:t> a </a:t>
            </a:r>
            <a:r>
              <a:rPr lang="en-US" baseline="0" dirty="0" err="1" smtClean="0"/>
              <a:t>trabajar</a:t>
            </a:r>
            <a:r>
              <a:rPr lang="en-US" baseline="0" dirty="0" smtClean="0"/>
              <a:t> de </a:t>
            </a:r>
            <a:r>
              <a:rPr lang="en-US" baseline="0" dirty="0" err="1" smtClean="0"/>
              <a:t>manera</a:t>
            </a:r>
            <a:r>
              <a:rPr lang="en-US" baseline="0" dirty="0" smtClean="0"/>
              <a:t> offline </a:t>
            </a:r>
            <a:r>
              <a:rPr lang="en-US" baseline="0" dirty="0" err="1" smtClean="0"/>
              <a:t>en</a:t>
            </a:r>
            <a:r>
              <a:rPr lang="en-US" baseline="0" dirty="0" smtClean="0"/>
              <a:t> la material, el primer </a:t>
            </a:r>
            <a:r>
              <a:rPr lang="en-US" baseline="0" dirty="0" err="1" smtClean="0"/>
              <a:t>desafío</a:t>
            </a:r>
            <a:r>
              <a:rPr lang="en-US" baseline="0" dirty="0" smtClean="0"/>
              <a:t> que se van a </a:t>
            </a:r>
            <a:r>
              <a:rPr lang="en-US" baseline="0" dirty="0" err="1" smtClean="0"/>
              <a:t>encontrar</a:t>
            </a:r>
            <a:r>
              <a:rPr lang="en-US" baseline="0" dirty="0" smtClean="0"/>
              <a:t> </a:t>
            </a:r>
            <a:r>
              <a:rPr lang="en-US" baseline="0" dirty="0" err="1" smtClean="0"/>
              <a:t>ustedes</a:t>
            </a:r>
            <a:r>
              <a:rPr lang="en-US" baseline="0" dirty="0" smtClean="0"/>
              <a:t> </a:t>
            </a:r>
            <a:r>
              <a:rPr lang="en-US" baseline="0" dirty="0" err="1" smtClean="0"/>
              <a:t>es</a:t>
            </a:r>
            <a:r>
              <a:rPr lang="en-US" baseline="0" dirty="0" smtClean="0"/>
              <a:t> la </a:t>
            </a:r>
            <a:r>
              <a:rPr lang="en-US" baseline="0" dirty="0" err="1" smtClean="0"/>
              <a:t>lectura</a:t>
            </a:r>
            <a:r>
              <a:rPr lang="en-US" baseline="0" dirty="0" smtClean="0"/>
              <a:t> de la </a:t>
            </a:r>
            <a:r>
              <a:rPr lang="en-US" baseline="0" dirty="0" err="1" smtClean="0"/>
              <a:t>misma</a:t>
            </a:r>
            <a:r>
              <a:rPr lang="en-US" baseline="0" dirty="0" smtClean="0"/>
              <a:t>. ¿</a:t>
            </a:r>
            <a:r>
              <a:rPr lang="en-US" baseline="0" dirty="0" err="1" smtClean="0"/>
              <a:t>Qué</a:t>
            </a:r>
            <a:r>
              <a:rPr lang="en-US" baseline="0" dirty="0" smtClean="0"/>
              <a:t> </a:t>
            </a:r>
            <a:r>
              <a:rPr lang="en-US" baseline="0" dirty="0" err="1" smtClean="0"/>
              <a:t>quiero</a:t>
            </a:r>
            <a:r>
              <a:rPr lang="en-US" baseline="0" dirty="0" smtClean="0"/>
              <a:t> </a:t>
            </a:r>
            <a:r>
              <a:rPr lang="en-US" baseline="0" dirty="0" err="1" smtClean="0"/>
              <a:t>decir</a:t>
            </a:r>
            <a:r>
              <a:rPr lang="en-US" baseline="0" dirty="0" smtClean="0"/>
              <a:t> con </a:t>
            </a:r>
            <a:r>
              <a:rPr lang="en-US" baseline="0" dirty="0" err="1" smtClean="0"/>
              <a:t>esto</a:t>
            </a:r>
            <a:r>
              <a:rPr lang="en-US" baseline="0" dirty="0" smtClean="0"/>
              <a:t> de “leer” a la </a:t>
            </a:r>
            <a:r>
              <a:rPr lang="en-US" baseline="0" dirty="0" err="1" smtClean="0"/>
              <a:t>señal</a:t>
            </a:r>
            <a:r>
              <a:rPr lang="en-US" baseline="0" dirty="0" smtClean="0"/>
              <a:t>? Bueno, </a:t>
            </a:r>
            <a:r>
              <a:rPr lang="en-US" baseline="0" dirty="0" err="1" smtClean="0"/>
              <a:t>nos</a:t>
            </a:r>
            <a:r>
              <a:rPr lang="en-US" baseline="0" dirty="0" smtClean="0"/>
              <a:t> </a:t>
            </a:r>
            <a:r>
              <a:rPr lang="en-US" baseline="0" dirty="0" err="1" smtClean="0"/>
              <a:t>referimos</a:t>
            </a:r>
            <a:r>
              <a:rPr lang="en-US" baseline="0" dirty="0" smtClean="0"/>
              <a:t> a </a:t>
            </a:r>
            <a:r>
              <a:rPr lang="en-US" baseline="0" dirty="0" err="1" smtClean="0"/>
              <a:t>cargarla</a:t>
            </a:r>
            <a:r>
              <a:rPr lang="en-US" baseline="0" dirty="0" smtClean="0"/>
              <a:t> </a:t>
            </a:r>
            <a:r>
              <a:rPr lang="en-US" baseline="0" dirty="0" err="1" smtClean="0"/>
              <a:t>en</a:t>
            </a:r>
            <a:r>
              <a:rPr lang="en-US" baseline="0" dirty="0" smtClean="0"/>
              <a:t> la </a:t>
            </a:r>
            <a:r>
              <a:rPr lang="en-US" baseline="0" dirty="0" err="1" smtClean="0"/>
              <a:t>memoria</a:t>
            </a:r>
            <a:r>
              <a:rPr lang="en-US" baseline="0" dirty="0" smtClean="0"/>
              <a:t> de la </a:t>
            </a:r>
            <a:r>
              <a:rPr lang="en-US" baseline="0" dirty="0" err="1" smtClean="0"/>
              <a:t>computadora</a:t>
            </a:r>
            <a:r>
              <a:rPr lang="en-US" baseline="0" dirty="0" smtClean="0"/>
              <a:t> con la que </a:t>
            </a:r>
            <a:r>
              <a:rPr lang="en-US" baseline="0" dirty="0" err="1" smtClean="0"/>
              <a:t>voy</a:t>
            </a:r>
            <a:r>
              <a:rPr lang="en-US" baseline="0" dirty="0" smtClean="0"/>
              <a:t> a </a:t>
            </a:r>
            <a:r>
              <a:rPr lang="en-US" baseline="0" dirty="0" err="1" smtClean="0"/>
              <a:t>empezar</a:t>
            </a:r>
            <a:r>
              <a:rPr lang="en-US" baseline="0" dirty="0" smtClean="0"/>
              <a:t> el </a:t>
            </a:r>
            <a:r>
              <a:rPr lang="en-US" baseline="0" dirty="0" err="1" smtClean="0"/>
              <a:t>tratamiento</a:t>
            </a:r>
            <a:r>
              <a:rPr lang="en-US" baseline="0" dirty="0" smtClean="0"/>
              <a:t> </a:t>
            </a:r>
            <a:r>
              <a:rPr lang="en-US" baseline="0" dirty="0" err="1" smtClean="0"/>
              <a:t>propiamente</a:t>
            </a:r>
            <a:r>
              <a:rPr lang="en-US" baseline="0" dirty="0" smtClean="0"/>
              <a:t> </a:t>
            </a:r>
            <a:r>
              <a:rPr lang="en-US" baseline="0" dirty="0" err="1" smtClean="0"/>
              <a:t>dicho</a:t>
            </a:r>
            <a:r>
              <a:rPr lang="en-US" baseline="0" dirty="0" smtClean="0"/>
              <a:t>. Las </a:t>
            </a:r>
            <a:r>
              <a:rPr lang="en-US" baseline="0" dirty="0" err="1" smtClean="0"/>
              <a:t>señales</a:t>
            </a:r>
            <a:r>
              <a:rPr lang="en-US" baseline="0" dirty="0" smtClean="0"/>
              <a:t> con las que </a:t>
            </a:r>
            <a:r>
              <a:rPr lang="en-US" baseline="0" dirty="0" err="1" smtClean="0"/>
              <a:t>vamos</a:t>
            </a:r>
            <a:r>
              <a:rPr lang="en-US" baseline="0" dirty="0" smtClean="0"/>
              <a:t> a </a:t>
            </a:r>
            <a:r>
              <a:rPr lang="en-US" baseline="0" dirty="0" err="1" smtClean="0"/>
              <a:t>trabajar</a:t>
            </a:r>
            <a:r>
              <a:rPr lang="en-US" baseline="0" dirty="0" smtClean="0"/>
              <a:t> van a </a:t>
            </a:r>
            <a:r>
              <a:rPr lang="en-US" baseline="0" dirty="0" err="1" smtClean="0"/>
              <a:t>estar</a:t>
            </a:r>
            <a:r>
              <a:rPr lang="en-US" baseline="0" dirty="0" smtClean="0"/>
              <a:t> </a:t>
            </a:r>
            <a:r>
              <a:rPr lang="en-US" baseline="0" dirty="0" err="1" smtClean="0"/>
              <a:t>en</a:t>
            </a:r>
            <a:r>
              <a:rPr lang="en-US" baseline="0" dirty="0" smtClean="0"/>
              <a:t> </a:t>
            </a:r>
            <a:r>
              <a:rPr lang="en-US" baseline="0" dirty="0" err="1" smtClean="0"/>
              <a:t>distintos</a:t>
            </a:r>
            <a:r>
              <a:rPr lang="en-US" baseline="0" dirty="0" smtClean="0"/>
              <a:t> </a:t>
            </a:r>
            <a:r>
              <a:rPr lang="en-US" baseline="0" dirty="0" err="1" smtClean="0"/>
              <a:t>formatos</a:t>
            </a:r>
            <a:r>
              <a:rPr lang="en-US" baseline="0" dirty="0" smtClean="0"/>
              <a:t> </a:t>
            </a:r>
            <a:r>
              <a:rPr lang="en-US" baseline="0" dirty="0" err="1" smtClean="0"/>
              <a:t>guardados</a:t>
            </a:r>
            <a:r>
              <a:rPr lang="en-US" baseline="0" dirty="0" smtClean="0"/>
              <a:t>. </a:t>
            </a:r>
            <a:r>
              <a:rPr lang="es-419" baseline="0" dirty="0" smtClean="0"/>
              <a:t>Un formato de archivo se refiere a la estructura y organización de los datos dentro de un archivo. Determina cómo se codifican, almacenan e interpretan los datos, por ende hay distintos formatos de archivo que están diseñados para fines específicos (no es lo mismo guardar la información de un </a:t>
            </a:r>
            <a:r>
              <a:rPr lang="es-419" baseline="0" dirty="0" err="1" smtClean="0"/>
              <a:t>holter</a:t>
            </a:r>
            <a:r>
              <a:rPr lang="es-419" baseline="0" dirty="0" smtClean="0"/>
              <a:t> que de una </a:t>
            </a:r>
            <a:r>
              <a:rPr lang="es-419" baseline="0" dirty="0" err="1" smtClean="0"/>
              <a:t>polisomnografía</a:t>
            </a:r>
            <a:r>
              <a:rPr lang="es-419" baseline="0" dirty="0" smtClean="0"/>
              <a:t> de sueño).</a:t>
            </a:r>
            <a:r>
              <a:rPr lang="en-US" baseline="0" dirty="0" smtClean="0"/>
              <a:t>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6089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smtClean="0"/>
              <a:t>Luego</a:t>
            </a:r>
            <a:r>
              <a:rPr lang="en-US" dirty="0" smtClean="0"/>
              <a:t> </a:t>
            </a:r>
            <a:r>
              <a:rPr lang="en-US" dirty="0" err="1" smtClean="0"/>
              <a:t>una</a:t>
            </a:r>
            <a:r>
              <a:rPr lang="en-US" dirty="0" smtClean="0"/>
              <a:t> </a:t>
            </a:r>
            <a:r>
              <a:rPr lang="en-US" dirty="0" err="1" smtClean="0"/>
              <a:t>vez</a:t>
            </a:r>
            <a:r>
              <a:rPr lang="en-US" baseline="0" dirty="0" smtClean="0"/>
              <a:t> que </a:t>
            </a:r>
            <a:r>
              <a:rPr lang="en-US" baseline="0" dirty="0" err="1" smtClean="0"/>
              <a:t>pude</a:t>
            </a:r>
            <a:r>
              <a:rPr lang="en-US" baseline="0" dirty="0" smtClean="0"/>
              <a:t> </a:t>
            </a:r>
            <a:r>
              <a:rPr lang="en-US" baseline="0" dirty="0" err="1" smtClean="0"/>
              <a:t>cargar</a:t>
            </a:r>
            <a:r>
              <a:rPr lang="en-US" baseline="0" dirty="0" smtClean="0"/>
              <a:t> la </a:t>
            </a:r>
            <a:r>
              <a:rPr lang="en-US" baseline="0" dirty="0" err="1" smtClean="0"/>
              <a:t>señal</a:t>
            </a:r>
            <a:r>
              <a:rPr lang="en-US" baseline="0" dirty="0" smtClean="0"/>
              <a:t> </a:t>
            </a:r>
            <a:r>
              <a:rPr lang="en-US" baseline="0" dirty="0" err="1" smtClean="0"/>
              <a:t>en</a:t>
            </a:r>
            <a:r>
              <a:rPr lang="en-US" baseline="0" dirty="0" smtClean="0"/>
              <a:t> </a:t>
            </a:r>
            <a:r>
              <a:rPr lang="en-US" baseline="0" dirty="0" err="1" smtClean="0"/>
              <a:t>algún</a:t>
            </a:r>
            <a:r>
              <a:rPr lang="en-US" baseline="0" dirty="0" smtClean="0"/>
              <a:t> </a:t>
            </a:r>
            <a:r>
              <a:rPr lang="en-US" baseline="0" dirty="0" err="1" smtClean="0"/>
              <a:t>objeto</a:t>
            </a:r>
            <a:r>
              <a:rPr lang="en-US" baseline="0" dirty="0" smtClean="0"/>
              <a:t> </a:t>
            </a:r>
            <a:r>
              <a:rPr lang="en-US" baseline="0" dirty="0" err="1" smtClean="0"/>
              <a:t>en</a:t>
            </a:r>
            <a:r>
              <a:rPr lang="en-US" baseline="0" dirty="0" smtClean="0"/>
              <a:t> Python que </a:t>
            </a:r>
            <a:r>
              <a:rPr lang="en-US" baseline="0" dirty="0" err="1" smtClean="0"/>
              <a:t>pueda</a:t>
            </a:r>
            <a:r>
              <a:rPr lang="en-US" baseline="0" dirty="0" smtClean="0"/>
              <a:t> </a:t>
            </a:r>
            <a:r>
              <a:rPr lang="en-US" baseline="0" dirty="0" err="1" smtClean="0"/>
              <a:t>manipular</a:t>
            </a:r>
            <a:r>
              <a:rPr lang="en-US" baseline="0" dirty="0" smtClean="0"/>
              <a:t>, lo primero a realizer </a:t>
            </a:r>
            <a:r>
              <a:rPr lang="en-US" baseline="0" dirty="0" err="1" smtClean="0"/>
              <a:t>es</a:t>
            </a:r>
            <a:r>
              <a:rPr lang="en-US" baseline="0" dirty="0" smtClean="0"/>
              <a:t> VISUALIZARLA. Este </a:t>
            </a:r>
            <a:r>
              <a:rPr lang="en-US" baseline="0" dirty="0" err="1" smtClean="0"/>
              <a:t>paso</a:t>
            </a:r>
            <a:r>
              <a:rPr lang="en-US" baseline="0" dirty="0" smtClean="0"/>
              <a:t> </a:t>
            </a:r>
            <a:r>
              <a:rPr lang="en-US" baseline="0" dirty="0" err="1" smtClean="0"/>
              <a:t>parece</a:t>
            </a:r>
            <a:r>
              <a:rPr lang="en-US" baseline="0" dirty="0" smtClean="0"/>
              <a:t> </a:t>
            </a:r>
            <a:r>
              <a:rPr lang="en-US" baseline="0" dirty="0" err="1" smtClean="0"/>
              <a:t>obvio</a:t>
            </a:r>
            <a:r>
              <a:rPr lang="en-US" baseline="0" dirty="0" smtClean="0"/>
              <a:t>, </a:t>
            </a:r>
            <a:r>
              <a:rPr lang="en-US" baseline="0" dirty="0" err="1" smtClean="0"/>
              <a:t>pero</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para </a:t>
            </a:r>
            <a:r>
              <a:rPr lang="en-US" baseline="0" dirty="0" err="1" smtClean="0"/>
              <a:t>una</a:t>
            </a:r>
            <a:r>
              <a:rPr lang="en-US" baseline="0" dirty="0" smtClean="0"/>
              <a:t> primer </a:t>
            </a:r>
            <a:r>
              <a:rPr lang="en-US" baseline="0" dirty="0" err="1" smtClean="0"/>
              <a:t>análisis</a:t>
            </a:r>
            <a:r>
              <a:rPr lang="en-US" baseline="0" dirty="0" smtClean="0"/>
              <a:t> </a:t>
            </a:r>
            <a:r>
              <a:rPr lang="en-US" baseline="0" dirty="0" err="1" smtClean="0"/>
              <a:t>exploratorio</a:t>
            </a:r>
            <a:r>
              <a:rPr lang="en-US" baseline="0" dirty="0" smtClean="0"/>
              <a:t> de </a:t>
            </a:r>
            <a:r>
              <a:rPr lang="en-US" baseline="0" dirty="0" err="1" smtClean="0"/>
              <a:t>esta</a:t>
            </a:r>
            <a:r>
              <a:rPr lang="en-US" baseline="0" dirty="0" smtClean="0"/>
              <a:t> </a:t>
            </a:r>
            <a:r>
              <a:rPr lang="en-US" baseline="0" dirty="0" err="1" smtClean="0"/>
              <a:t>señal</a:t>
            </a:r>
            <a:r>
              <a:rPr lang="en-US" baseline="0" dirty="0" smtClean="0"/>
              <a:t>. Con </a:t>
            </a:r>
            <a:r>
              <a:rPr lang="en-US" baseline="0" dirty="0" err="1" smtClean="0"/>
              <a:t>visualizarla</a:t>
            </a:r>
            <a:r>
              <a:rPr lang="en-US" baseline="0" dirty="0" smtClean="0"/>
              <a:t> </a:t>
            </a:r>
            <a:r>
              <a:rPr lang="en-US" baseline="0" dirty="0" err="1" smtClean="0"/>
              <a:t>nos</a:t>
            </a:r>
            <a:r>
              <a:rPr lang="en-US" baseline="0" dirty="0" smtClean="0"/>
              <a:t> </a:t>
            </a:r>
            <a:r>
              <a:rPr lang="en-US" baseline="0" dirty="0" err="1" smtClean="0"/>
              <a:t>referimos</a:t>
            </a:r>
            <a:r>
              <a:rPr lang="en-US" baseline="0" dirty="0" smtClean="0"/>
              <a:t> a </a:t>
            </a:r>
            <a:r>
              <a:rPr lang="en-US" baseline="0" dirty="0" err="1" smtClean="0"/>
              <a:t>toda</a:t>
            </a:r>
            <a:r>
              <a:rPr lang="en-US" baseline="0" dirty="0" smtClean="0"/>
              <a:t> la </a:t>
            </a:r>
            <a:r>
              <a:rPr lang="en-US" baseline="0" dirty="0" err="1" smtClean="0"/>
              <a:t>información</a:t>
            </a:r>
            <a:r>
              <a:rPr lang="en-US" baseline="0" dirty="0" smtClean="0"/>
              <a:t> que </a:t>
            </a:r>
            <a:r>
              <a:rPr lang="en-US" baseline="0" dirty="0" err="1" smtClean="0"/>
              <a:t>tiene</a:t>
            </a:r>
            <a:r>
              <a:rPr lang="en-US" baseline="0" dirty="0" smtClean="0"/>
              <a:t> para “</a:t>
            </a:r>
            <a:r>
              <a:rPr lang="en-US" baseline="0" dirty="0" err="1" smtClean="0"/>
              <a:t>decirnos</a:t>
            </a:r>
            <a:r>
              <a:rPr lang="en-US" baseline="0" dirty="0" smtClean="0"/>
              <a:t>” </a:t>
            </a:r>
            <a:r>
              <a:rPr lang="en-US" baseline="0" dirty="0" err="1" smtClean="0"/>
              <a:t>esta</a:t>
            </a:r>
            <a:r>
              <a:rPr lang="en-US" baseline="0" dirty="0" smtClean="0"/>
              <a:t> </a:t>
            </a:r>
            <a:r>
              <a:rPr lang="en-US" baseline="0" dirty="0" err="1" smtClean="0"/>
              <a:t>señal</a:t>
            </a:r>
            <a:r>
              <a:rPr lang="en-US" baseline="0" dirty="0" smtClean="0"/>
              <a:t>, </a:t>
            </a:r>
            <a:r>
              <a:rPr lang="en-US" baseline="0" dirty="0" err="1" smtClean="0"/>
              <a:t>es</a:t>
            </a:r>
            <a:r>
              <a:rPr lang="en-US" baseline="0" dirty="0" smtClean="0"/>
              <a:t> </a:t>
            </a:r>
            <a:r>
              <a:rPr lang="en-US" baseline="0" dirty="0" err="1" smtClean="0"/>
              <a:t>decir</a:t>
            </a:r>
            <a:r>
              <a:rPr lang="en-US" baseline="0" dirty="0" smtClean="0"/>
              <a:t>, </a:t>
            </a:r>
            <a:r>
              <a:rPr lang="en-US" baseline="0" dirty="0" err="1" smtClean="0"/>
              <a:t>analizar</a:t>
            </a:r>
            <a:r>
              <a:rPr lang="en-US" baseline="0" dirty="0" smtClean="0"/>
              <a:t> </a:t>
            </a:r>
            <a:r>
              <a:rPr lang="en-US" baseline="0" dirty="0" err="1" smtClean="0"/>
              <a:t>su</a:t>
            </a:r>
            <a:r>
              <a:rPr lang="en-US" baseline="0" dirty="0" smtClean="0"/>
              <a:t> forma </a:t>
            </a:r>
            <a:r>
              <a:rPr lang="en-US" baseline="0" dirty="0" err="1" smtClean="0"/>
              <a:t>en</a:t>
            </a:r>
            <a:r>
              <a:rPr lang="en-US" baseline="0" dirty="0" smtClean="0"/>
              <a:t> </a:t>
            </a:r>
            <a:r>
              <a:rPr lang="en-US" baseline="0" dirty="0" err="1" smtClean="0"/>
              <a:t>tiempo</a:t>
            </a:r>
            <a:r>
              <a:rPr lang="en-US" baseline="0" dirty="0" smtClean="0"/>
              <a:t> y </a:t>
            </a:r>
            <a:r>
              <a:rPr lang="en-US" baseline="0" dirty="0" err="1" smtClean="0"/>
              <a:t>sus</a:t>
            </a:r>
            <a:r>
              <a:rPr lang="en-US" baseline="0" dirty="0" smtClean="0"/>
              <a:t> </a:t>
            </a:r>
            <a:r>
              <a:rPr lang="en-US" baseline="0" dirty="0" err="1" smtClean="0"/>
              <a:t>características</a:t>
            </a:r>
            <a:r>
              <a:rPr lang="en-US" baseline="0" dirty="0" smtClean="0"/>
              <a:t> </a:t>
            </a:r>
            <a:r>
              <a:rPr lang="en-US" baseline="0" dirty="0" err="1" smtClean="0"/>
              <a:t>espectrales</a:t>
            </a:r>
            <a:r>
              <a:rPr lang="en-US" baseline="0" dirty="0" smtClean="0"/>
              <a:t>. Se </a:t>
            </a:r>
            <a:r>
              <a:rPr lang="en-US" baseline="0" dirty="0" err="1" smtClean="0"/>
              <a:t>pueden</a:t>
            </a:r>
            <a:r>
              <a:rPr lang="en-US" baseline="0" dirty="0" smtClean="0"/>
              <a:t> </a:t>
            </a:r>
            <a:r>
              <a:rPr lang="en-US" baseline="0" dirty="0" err="1" smtClean="0"/>
              <a:t>hacer</a:t>
            </a:r>
            <a:r>
              <a:rPr lang="en-US" baseline="0" dirty="0" smtClean="0"/>
              <a:t> </a:t>
            </a:r>
            <a:r>
              <a:rPr lang="en-US" baseline="0" dirty="0" err="1" smtClean="0"/>
              <a:t>otro</a:t>
            </a:r>
            <a:r>
              <a:rPr lang="en-US" baseline="0" dirty="0" smtClean="0"/>
              <a:t> </a:t>
            </a:r>
            <a:r>
              <a:rPr lang="en-US" baseline="0" dirty="0" err="1" smtClean="0"/>
              <a:t>tipo</a:t>
            </a:r>
            <a:r>
              <a:rPr lang="en-US" baseline="0" dirty="0" smtClean="0"/>
              <a:t> de </a:t>
            </a:r>
            <a:r>
              <a:rPr lang="en-US" baseline="0" dirty="0" err="1" smtClean="0"/>
              <a:t>análisis</a:t>
            </a:r>
            <a:r>
              <a:rPr lang="en-US" baseline="0" dirty="0" smtClean="0"/>
              <a:t> </a:t>
            </a:r>
            <a:r>
              <a:rPr lang="en-US" baseline="0" dirty="0" err="1" smtClean="0"/>
              <a:t>visuales</a:t>
            </a:r>
            <a:r>
              <a:rPr lang="en-US" baseline="0" dirty="0" smtClean="0"/>
              <a:t> (no solo </a:t>
            </a:r>
            <a:r>
              <a:rPr lang="en-US" baseline="0" dirty="0" err="1" smtClean="0"/>
              <a:t>ver</a:t>
            </a:r>
            <a:r>
              <a:rPr lang="en-US" baseline="0" dirty="0" smtClean="0"/>
              <a:t> </a:t>
            </a:r>
            <a:r>
              <a:rPr lang="en-US" baseline="0" dirty="0" err="1" smtClean="0"/>
              <a:t>tiempo</a:t>
            </a:r>
            <a:r>
              <a:rPr lang="en-US" baseline="0" dirty="0" smtClean="0"/>
              <a:t> y </a:t>
            </a:r>
            <a:r>
              <a:rPr lang="en-US" baseline="0" dirty="0" err="1" smtClean="0"/>
              <a:t>frecuencia</a:t>
            </a:r>
            <a:r>
              <a:rPr lang="en-US" baseline="0" dirty="0" smtClean="0"/>
              <a:t>) que </a:t>
            </a:r>
            <a:r>
              <a:rPr lang="en-US" baseline="0" dirty="0" err="1" smtClean="0"/>
              <a:t>ayuden</a:t>
            </a:r>
            <a:r>
              <a:rPr lang="en-US" baseline="0" dirty="0" smtClean="0"/>
              <a:t> a </a:t>
            </a:r>
            <a:r>
              <a:rPr lang="en-US" baseline="0" dirty="0" err="1" smtClean="0"/>
              <a:t>entender</a:t>
            </a:r>
            <a:r>
              <a:rPr lang="en-US" baseline="0" dirty="0" smtClean="0"/>
              <a:t> </a:t>
            </a:r>
            <a:r>
              <a:rPr lang="en-US" baseline="0" dirty="0" err="1" smtClean="0"/>
              <a:t>primeramente</a:t>
            </a:r>
            <a:r>
              <a:rPr lang="en-US" baseline="0" dirty="0" smtClean="0"/>
              <a:t> a la </a:t>
            </a:r>
            <a:r>
              <a:rPr lang="en-US" baseline="0" dirty="0" err="1" smtClean="0"/>
              <a:t>señal</a:t>
            </a:r>
            <a:r>
              <a:rPr lang="en-US" baseline="0" dirty="0" smtClean="0"/>
              <a:t> (</a:t>
            </a:r>
            <a:r>
              <a:rPr lang="en-US" baseline="0" dirty="0" err="1" smtClean="0"/>
              <a:t>por</a:t>
            </a:r>
            <a:r>
              <a:rPr lang="en-US" baseline="0" dirty="0" smtClean="0"/>
              <a:t> </a:t>
            </a:r>
            <a:r>
              <a:rPr lang="en-US" baseline="0" dirty="0" err="1" smtClean="0"/>
              <a:t>ejemplo</a:t>
            </a:r>
            <a:r>
              <a:rPr lang="en-US" baseline="0" dirty="0" smtClean="0"/>
              <a:t>: leer la metadata, </a:t>
            </a:r>
            <a:r>
              <a:rPr lang="en-US" baseline="0" dirty="0" err="1" smtClean="0"/>
              <a:t>ver</a:t>
            </a:r>
            <a:r>
              <a:rPr lang="en-US" baseline="0" dirty="0" smtClean="0"/>
              <a:t> </a:t>
            </a:r>
            <a:r>
              <a:rPr lang="en-US" baseline="0" dirty="0" err="1" smtClean="0"/>
              <a:t>marcas</a:t>
            </a:r>
            <a:r>
              <a:rPr lang="en-US" baseline="0" dirty="0" smtClean="0"/>
              <a:t> </a:t>
            </a:r>
            <a:r>
              <a:rPr lang="en-US" baseline="0" dirty="0" err="1" smtClean="0"/>
              <a:t>en</a:t>
            </a:r>
            <a:r>
              <a:rPr lang="en-US" baseline="0" dirty="0" smtClean="0"/>
              <a:t> la </a:t>
            </a:r>
            <a:r>
              <a:rPr lang="en-US" baseline="0" dirty="0" err="1" smtClean="0"/>
              <a:t>señal</a:t>
            </a:r>
            <a:r>
              <a:rPr lang="en-US" baseline="0" dirty="0" smtClean="0"/>
              <a:t>, </a:t>
            </a:r>
            <a:r>
              <a:rPr lang="en-US" baseline="0" dirty="0" err="1" smtClean="0"/>
              <a:t>etc</a:t>
            </a:r>
            <a:r>
              <a:rPr lang="en-US" baseline="0" dirty="0" smtClean="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35025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smtClean="0"/>
              <a:t>Una</a:t>
            </a:r>
            <a:r>
              <a:rPr lang="en-US" dirty="0" smtClean="0"/>
              <a:t> </a:t>
            </a:r>
            <a:r>
              <a:rPr lang="en-US" dirty="0" err="1" smtClean="0"/>
              <a:t>vez</a:t>
            </a:r>
            <a:r>
              <a:rPr lang="en-US" baseline="0" dirty="0" smtClean="0"/>
              <a:t> que </a:t>
            </a:r>
            <a:r>
              <a:rPr lang="en-US" baseline="0" dirty="0" err="1" smtClean="0"/>
              <a:t>analicé</a:t>
            </a:r>
            <a:r>
              <a:rPr lang="en-US" baseline="0" dirty="0" smtClean="0"/>
              <a:t> </a:t>
            </a:r>
            <a:r>
              <a:rPr lang="en-US" baseline="0" dirty="0" err="1" smtClean="0"/>
              <a:t>rápidamente</a:t>
            </a:r>
            <a:r>
              <a:rPr lang="en-US" baseline="0" dirty="0" smtClean="0"/>
              <a:t> a la </a:t>
            </a:r>
            <a:r>
              <a:rPr lang="en-US" baseline="0" dirty="0" err="1" smtClean="0"/>
              <a:t>señal</a:t>
            </a:r>
            <a:r>
              <a:rPr lang="en-US" baseline="0" dirty="0" smtClean="0"/>
              <a:t>, </a:t>
            </a:r>
            <a:r>
              <a:rPr lang="en-US" baseline="0" dirty="0" err="1" smtClean="0"/>
              <a:t>tengo</a:t>
            </a:r>
            <a:r>
              <a:rPr lang="en-US" baseline="0" dirty="0" smtClean="0"/>
              <a:t> que </a:t>
            </a:r>
            <a:r>
              <a:rPr lang="en-US" baseline="0" dirty="0" err="1" smtClean="0"/>
              <a:t>hacerle</a:t>
            </a:r>
            <a:r>
              <a:rPr lang="en-US" baseline="0" dirty="0" smtClean="0"/>
              <a:t> un PRE-PROCESAMIENTO o </a:t>
            </a:r>
            <a:r>
              <a:rPr lang="en-US" baseline="0" dirty="0" err="1" smtClean="0"/>
              <a:t>acondicionamiento</a:t>
            </a:r>
            <a:r>
              <a:rPr lang="en-US" baseline="0" dirty="0" smtClean="0"/>
              <a:t>, que me </a:t>
            </a:r>
            <a:r>
              <a:rPr lang="en-US" baseline="0" dirty="0" err="1" smtClean="0"/>
              <a:t>permita</a:t>
            </a:r>
            <a:r>
              <a:rPr lang="en-US" baseline="0" dirty="0" smtClean="0"/>
              <a:t> </a:t>
            </a:r>
            <a:r>
              <a:rPr lang="en-US" baseline="0" dirty="0" err="1" smtClean="0"/>
              <a:t>eliminar</a:t>
            </a:r>
            <a:r>
              <a:rPr lang="en-US" baseline="0" dirty="0" smtClean="0"/>
              <a:t> lo que no </a:t>
            </a:r>
            <a:r>
              <a:rPr lang="en-US" baseline="0" dirty="0" err="1" smtClean="0"/>
              <a:t>quiero</a:t>
            </a:r>
            <a:r>
              <a:rPr lang="en-US" baseline="0" dirty="0" smtClean="0"/>
              <a:t> </a:t>
            </a:r>
            <a:r>
              <a:rPr lang="en-US" baseline="0" dirty="0" err="1" smtClean="0"/>
              <a:t>procesar</a:t>
            </a:r>
            <a:r>
              <a:rPr lang="en-US" baseline="0" dirty="0" smtClean="0"/>
              <a:t> </a:t>
            </a:r>
            <a:r>
              <a:rPr lang="en-US" baseline="0" dirty="0" err="1" smtClean="0"/>
              <a:t>justamente</a:t>
            </a:r>
            <a:r>
              <a:rPr lang="en-US" baseline="0" dirty="0" smtClean="0"/>
              <a:t> de la </a:t>
            </a:r>
            <a:r>
              <a:rPr lang="en-US" baseline="0" dirty="0" err="1" smtClean="0"/>
              <a:t>señal</a:t>
            </a:r>
            <a:r>
              <a:rPr lang="en-US" baseline="0" dirty="0" smtClean="0"/>
              <a:t>: </a:t>
            </a:r>
            <a:r>
              <a:rPr lang="en-US" baseline="0" dirty="0" err="1" smtClean="0"/>
              <a:t>ruidos</a:t>
            </a:r>
            <a:r>
              <a:rPr lang="en-US" baseline="0" dirty="0" smtClean="0"/>
              <a:t>, </a:t>
            </a:r>
            <a:r>
              <a:rPr lang="en-US" baseline="0" dirty="0" err="1" smtClean="0"/>
              <a:t>artefactos</a:t>
            </a:r>
            <a:r>
              <a:rPr lang="en-US" baseline="0" dirty="0" smtClean="0"/>
              <a:t>, </a:t>
            </a:r>
            <a:r>
              <a:rPr lang="en-US" baseline="0" dirty="0" err="1" smtClean="0"/>
              <a:t>bandas</a:t>
            </a:r>
            <a:r>
              <a:rPr lang="en-US" baseline="0" dirty="0" smtClean="0"/>
              <a:t> de </a:t>
            </a:r>
            <a:r>
              <a:rPr lang="en-US" baseline="0" dirty="0" err="1" smtClean="0"/>
              <a:t>frecuencia</a:t>
            </a:r>
            <a:r>
              <a:rPr lang="en-US" baseline="0" dirty="0" smtClean="0"/>
              <a:t> que no son de mi </a:t>
            </a:r>
            <a:r>
              <a:rPr lang="en-US" baseline="0" dirty="0" err="1" smtClean="0"/>
              <a:t>interés</a:t>
            </a:r>
            <a:r>
              <a:rPr lang="en-US" baseline="0" dirty="0" smtClean="0"/>
              <a:t>, canals/</a:t>
            </a:r>
            <a:r>
              <a:rPr lang="en-US" baseline="0" dirty="0" err="1" smtClean="0"/>
              <a:t>derivaciones</a:t>
            </a:r>
            <a:r>
              <a:rPr lang="en-US" baseline="0" dirty="0" smtClean="0"/>
              <a:t> que no son de mi </a:t>
            </a:r>
            <a:r>
              <a:rPr lang="en-US" baseline="0" dirty="0" err="1" smtClean="0"/>
              <a:t>interés</a:t>
            </a:r>
            <a:r>
              <a:rPr lang="en-US" baseline="0" dirty="0" smtClean="0"/>
              <a:t>, </a:t>
            </a:r>
            <a:r>
              <a:rPr lang="en-US" baseline="0" dirty="0" err="1" smtClean="0"/>
              <a:t>segmentar</a:t>
            </a:r>
            <a:r>
              <a:rPr lang="en-US" baseline="0" dirty="0" smtClean="0"/>
              <a:t> a la </a:t>
            </a:r>
            <a:r>
              <a:rPr lang="en-US" baseline="0" dirty="0" err="1" smtClean="0"/>
              <a:t>señal</a:t>
            </a:r>
            <a:r>
              <a:rPr lang="en-US" baseline="0" dirty="0" smtClean="0"/>
              <a:t> </a:t>
            </a:r>
            <a:r>
              <a:rPr lang="en-US" baseline="0" dirty="0" err="1" smtClean="0"/>
              <a:t>en</a:t>
            </a:r>
            <a:r>
              <a:rPr lang="en-US" baseline="0" dirty="0" smtClean="0"/>
              <a:t> </a:t>
            </a:r>
            <a:r>
              <a:rPr lang="en-US" baseline="0" dirty="0" err="1" smtClean="0"/>
              <a:t>pedacitos</a:t>
            </a:r>
            <a:r>
              <a:rPr lang="en-US" baseline="0" dirty="0" smtClean="0"/>
              <a:t> para </a:t>
            </a:r>
            <a:r>
              <a:rPr lang="en-US" baseline="0" dirty="0" err="1" smtClean="0"/>
              <a:t>estudiarla</a:t>
            </a:r>
            <a:r>
              <a:rPr lang="en-US" baseline="0" dirty="0" smtClean="0"/>
              <a:t> </a:t>
            </a:r>
            <a:r>
              <a:rPr lang="en-US" baseline="0" dirty="0" err="1" smtClean="0"/>
              <a:t>por</a:t>
            </a:r>
            <a:r>
              <a:rPr lang="en-US" baseline="0" dirty="0" smtClean="0"/>
              <a:t> </a:t>
            </a:r>
            <a:r>
              <a:rPr lang="en-US" baseline="0" dirty="0" err="1" smtClean="0"/>
              <a:t>ventanas</a:t>
            </a:r>
            <a:r>
              <a:rPr lang="en-US" baseline="0" dirty="0" smtClean="0"/>
              <a:t>, etc. </a:t>
            </a:r>
            <a:r>
              <a:rPr lang="en-US" baseline="0" dirty="0" err="1" smtClean="0"/>
              <a:t>Dependiendo</a:t>
            </a:r>
            <a:r>
              <a:rPr lang="en-US" baseline="0" dirty="0" smtClean="0"/>
              <a:t> del </a:t>
            </a:r>
            <a:r>
              <a:rPr lang="en-US" baseline="0" dirty="0" err="1" smtClean="0"/>
              <a:t>tipo</a:t>
            </a:r>
            <a:r>
              <a:rPr lang="en-US" baseline="0" dirty="0" smtClean="0"/>
              <a:t> de </a:t>
            </a:r>
            <a:r>
              <a:rPr lang="en-US" baseline="0" dirty="0" err="1" smtClean="0"/>
              <a:t>señal</a:t>
            </a:r>
            <a:r>
              <a:rPr lang="en-US" baseline="0" dirty="0" smtClean="0"/>
              <a:t> (ECG, EEG, EMG, </a:t>
            </a:r>
            <a:r>
              <a:rPr lang="en-US" baseline="0" dirty="0" err="1" smtClean="0"/>
              <a:t>etc</a:t>
            </a:r>
            <a:r>
              <a:rPr lang="en-US" baseline="0" dirty="0" smtClean="0"/>
              <a:t>) </a:t>
            </a:r>
            <a:r>
              <a:rPr lang="en-US" baseline="0" dirty="0" err="1" smtClean="0"/>
              <a:t>voy</a:t>
            </a:r>
            <a:r>
              <a:rPr lang="en-US" baseline="0" dirty="0" smtClean="0"/>
              <a:t> a </a:t>
            </a:r>
            <a:r>
              <a:rPr lang="en-US" baseline="0" dirty="0" err="1" smtClean="0"/>
              <a:t>aplicar</a:t>
            </a:r>
            <a:r>
              <a:rPr lang="en-US" baseline="0" dirty="0" smtClean="0"/>
              <a:t> un </a:t>
            </a:r>
            <a:r>
              <a:rPr lang="en-US" baseline="0" dirty="0" err="1" smtClean="0"/>
              <a:t>acondicionamiento</a:t>
            </a:r>
            <a:r>
              <a:rPr lang="en-US" baseline="0" dirty="0" smtClean="0"/>
              <a:t> </a:t>
            </a:r>
            <a:r>
              <a:rPr lang="en-US" baseline="0" dirty="0" err="1" smtClean="0"/>
              <a:t>específico</a:t>
            </a:r>
            <a:r>
              <a:rPr lang="en-US" baseline="0" dirty="0" smtClean="0"/>
              <a:t>, </a:t>
            </a:r>
            <a:r>
              <a:rPr lang="en-US" baseline="0" dirty="0" err="1" smtClean="0"/>
              <a:t>teniendo</a:t>
            </a:r>
            <a:r>
              <a:rPr lang="en-US" baseline="0" dirty="0" smtClean="0"/>
              <a:t> </a:t>
            </a:r>
            <a:r>
              <a:rPr lang="en-US" baseline="0" dirty="0" err="1" smtClean="0"/>
              <a:t>en</a:t>
            </a:r>
            <a:r>
              <a:rPr lang="en-US" baseline="0" dirty="0" smtClean="0"/>
              <a:t> </a:t>
            </a:r>
            <a:r>
              <a:rPr lang="en-US" baseline="0" dirty="0" err="1" smtClean="0"/>
              <a:t>cuenta</a:t>
            </a:r>
            <a:r>
              <a:rPr lang="en-US" baseline="0" dirty="0" smtClean="0"/>
              <a:t> </a:t>
            </a:r>
            <a:r>
              <a:rPr lang="en-US" baseline="0" dirty="0" err="1" smtClean="0"/>
              <a:t>su</a:t>
            </a:r>
            <a:r>
              <a:rPr lang="en-US" baseline="0" dirty="0" smtClean="0"/>
              <a:t> </a:t>
            </a:r>
            <a:r>
              <a:rPr lang="en-US" baseline="0" dirty="0" err="1" smtClean="0"/>
              <a:t>origen</a:t>
            </a:r>
            <a:r>
              <a:rPr lang="en-US" baseline="0" dirty="0" smtClean="0"/>
              <a:t> </a:t>
            </a:r>
            <a:r>
              <a:rPr lang="en-US" baseline="0" dirty="0" err="1" smtClean="0"/>
              <a:t>fisiológico</a:t>
            </a:r>
            <a:r>
              <a:rPr lang="en-US" baseline="0" dirty="0" smtClean="0"/>
              <a:t> y </a:t>
            </a:r>
            <a:r>
              <a:rPr lang="en-US" baseline="0" dirty="0" err="1" smtClean="0"/>
              <a:t>sus</a:t>
            </a:r>
            <a:r>
              <a:rPr lang="en-US" baseline="0" dirty="0" smtClean="0"/>
              <a:t> </a:t>
            </a:r>
            <a:r>
              <a:rPr lang="en-US" baseline="0" dirty="0" err="1" smtClean="0"/>
              <a:t>estructuras</a:t>
            </a:r>
            <a:r>
              <a:rPr lang="en-US" baseline="0" dirty="0" smtClean="0"/>
              <a:t> </a:t>
            </a:r>
            <a:r>
              <a:rPr lang="en-US" baseline="0" dirty="0" err="1" smtClean="0"/>
              <a:t>básicas</a:t>
            </a:r>
            <a:r>
              <a:rPr lang="en-US" baseline="0" dirty="0" smtClean="0"/>
              <a:t> de la </a:t>
            </a:r>
            <a:r>
              <a:rPr lang="en-US" baseline="0" dirty="0" err="1" smtClean="0"/>
              <a:t>señal</a:t>
            </a:r>
            <a:r>
              <a:rPr lang="en-US" baseline="0" dirty="0" smtClean="0"/>
              <a:t> </a:t>
            </a:r>
            <a:r>
              <a:rPr lang="en-US" baseline="0" dirty="0" err="1" smtClean="0"/>
              <a:t>propia</a:t>
            </a:r>
            <a:r>
              <a:rPr lang="en-US" baseline="0" dirty="0" smtClean="0"/>
              <a:t> (ancho de </a:t>
            </a:r>
            <a:r>
              <a:rPr lang="en-US" baseline="0" dirty="0" err="1" smtClean="0"/>
              <a:t>banda</a:t>
            </a:r>
            <a:r>
              <a:rPr lang="en-US" baseline="0" dirty="0" smtClean="0"/>
              <a:t> </a:t>
            </a:r>
            <a:r>
              <a:rPr lang="en-US" baseline="0" dirty="0" err="1" smtClean="0"/>
              <a:t>teórico</a:t>
            </a:r>
            <a:r>
              <a:rPr lang="en-US" baseline="0" dirty="0" smtClean="0"/>
              <a:t>, </a:t>
            </a:r>
            <a:r>
              <a:rPr lang="en-US" baseline="0" dirty="0" err="1" smtClean="0"/>
              <a:t>unidades</a:t>
            </a:r>
            <a:r>
              <a:rPr lang="en-US" baseline="0" dirty="0" smtClean="0"/>
              <a:t> </a:t>
            </a:r>
            <a:r>
              <a:rPr lang="en-US" baseline="0" dirty="0" err="1" smtClean="0"/>
              <a:t>físicas</a:t>
            </a:r>
            <a:r>
              <a:rPr lang="en-US" baseline="0" dirty="0" smtClean="0"/>
              <a:t> de </a:t>
            </a:r>
            <a:r>
              <a:rPr lang="en-US" baseline="0" dirty="0" err="1" smtClean="0"/>
              <a:t>registro</a:t>
            </a:r>
            <a:r>
              <a:rPr lang="en-US" baseline="0" dirty="0" smtClean="0"/>
              <a:t>, </a:t>
            </a:r>
            <a:r>
              <a:rPr lang="en-US" baseline="0" dirty="0" err="1" smtClean="0"/>
              <a:t>resolución</a:t>
            </a:r>
            <a:r>
              <a:rPr lang="en-US" baseline="0" dirty="0" smtClean="0"/>
              <a:t> de la </a:t>
            </a:r>
            <a:r>
              <a:rPr lang="en-US" baseline="0" dirty="0" err="1" smtClean="0"/>
              <a:t>señal</a:t>
            </a:r>
            <a:r>
              <a:rPr lang="en-US" baseline="0" dirty="0" smtClean="0"/>
              <a:t>, </a:t>
            </a:r>
            <a:r>
              <a:rPr lang="en-US" baseline="0" dirty="0" err="1" smtClean="0"/>
              <a:t>etc</a:t>
            </a:r>
            <a:r>
              <a:rPr lang="en-US" baseline="0" dirty="0" smtClean="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925843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smtClean="0"/>
              <a:t>Luego</a:t>
            </a:r>
            <a:r>
              <a:rPr lang="en-US" dirty="0" smtClean="0"/>
              <a:t>,</a:t>
            </a:r>
            <a:r>
              <a:rPr lang="en-US" baseline="0" dirty="0" smtClean="0"/>
              <a:t> </a:t>
            </a:r>
            <a:r>
              <a:rPr lang="en-US" baseline="0" dirty="0" err="1" smtClean="0"/>
              <a:t>una</a:t>
            </a:r>
            <a:r>
              <a:rPr lang="en-US" baseline="0" dirty="0" smtClean="0"/>
              <a:t> </a:t>
            </a:r>
            <a:r>
              <a:rPr lang="en-US" baseline="0" dirty="0" err="1" smtClean="0"/>
              <a:t>vez</a:t>
            </a:r>
            <a:r>
              <a:rPr lang="en-US" baseline="0" dirty="0" smtClean="0"/>
              <a:t> que “</a:t>
            </a:r>
            <a:r>
              <a:rPr lang="en-US" baseline="0" dirty="0" err="1" smtClean="0"/>
              <a:t>limpié</a:t>
            </a:r>
            <a:r>
              <a:rPr lang="en-US" baseline="0" dirty="0" smtClean="0"/>
              <a:t>” a la </a:t>
            </a:r>
            <a:r>
              <a:rPr lang="en-US" baseline="0" dirty="0" err="1" smtClean="0"/>
              <a:t>señal</a:t>
            </a:r>
            <a:r>
              <a:rPr lang="en-US" baseline="0" dirty="0" smtClean="0"/>
              <a:t>, </a:t>
            </a:r>
            <a:r>
              <a:rPr lang="en-US" baseline="0" dirty="0" err="1" smtClean="0"/>
              <a:t>voy</a:t>
            </a:r>
            <a:r>
              <a:rPr lang="en-US" baseline="0" dirty="0" smtClean="0"/>
              <a:t> a </a:t>
            </a:r>
            <a:r>
              <a:rPr lang="en-US" baseline="0" dirty="0" err="1" smtClean="0"/>
              <a:t>empezar</a:t>
            </a:r>
            <a:r>
              <a:rPr lang="en-US" baseline="0" dirty="0" smtClean="0"/>
              <a:t> a </a:t>
            </a:r>
            <a:r>
              <a:rPr lang="en-US" baseline="0" dirty="0" err="1" smtClean="0"/>
              <a:t>procesarla</a:t>
            </a:r>
            <a:r>
              <a:rPr lang="en-US" baseline="0" dirty="0" smtClean="0"/>
              <a:t> </a:t>
            </a:r>
            <a:r>
              <a:rPr lang="en-US" baseline="0" dirty="0" err="1" smtClean="0"/>
              <a:t>propiamente</a:t>
            </a:r>
            <a:r>
              <a:rPr lang="en-US" baseline="0" dirty="0" smtClean="0"/>
              <a:t> </a:t>
            </a:r>
            <a:r>
              <a:rPr lang="en-US" baseline="0" dirty="0" err="1" smtClean="0"/>
              <a:t>hablando</a:t>
            </a:r>
            <a:r>
              <a:rPr lang="en-US" baseline="0" dirty="0" smtClean="0"/>
              <a:t>. </a:t>
            </a:r>
            <a:r>
              <a:rPr lang="en-US" baseline="0" dirty="0" err="1" smtClean="0"/>
              <a:t>En</a:t>
            </a:r>
            <a:r>
              <a:rPr lang="en-US" baseline="0" dirty="0" smtClean="0"/>
              <a:t> </a:t>
            </a:r>
            <a:r>
              <a:rPr lang="en-US" baseline="0" dirty="0" err="1" smtClean="0"/>
              <a:t>términos</a:t>
            </a:r>
            <a:r>
              <a:rPr lang="en-US" baseline="0" dirty="0" smtClean="0"/>
              <a:t> </a:t>
            </a:r>
            <a:r>
              <a:rPr lang="en-US" baseline="0" dirty="0" err="1" smtClean="0"/>
              <a:t>generales</a:t>
            </a:r>
            <a:r>
              <a:rPr lang="en-US" baseline="0" dirty="0" smtClean="0"/>
              <a:t>, </a:t>
            </a:r>
            <a:r>
              <a:rPr lang="en-US" baseline="0" dirty="0" err="1" smtClean="0"/>
              <a:t>procesar</a:t>
            </a:r>
            <a:r>
              <a:rPr lang="en-US" baseline="0" dirty="0" smtClean="0"/>
              <a:t> a la </a:t>
            </a:r>
            <a:r>
              <a:rPr lang="en-US" baseline="0" dirty="0" err="1" smtClean="0"/>
              <a:t>señal</a:t>
            </a:r>
            <a:r>
              <a:rPr lang="en-US" baseline="0" dirty="0" smtClean="0"/>
              <a:t> </a:t>
            </a:r>
            <a:r>
              <a:rPr lang="en-US" baseline="0" dirty="0" err="1" smtClean="0"/>
              <a:t>sería</a:t>
            </a:r>
            <a:r>
              <a:rPr lang="en-US" baseline="0" dirty="0" smtClean="0"/>
              <a:t> </a:t>
            </a:r>
            <a:r>
              <a:rPr lang="en-US" baseline="0" dirty="0" err="1" smtClean="0"/>
              <a:t>extraer</a:t>
            </a:r>
            <a:r>
              <a:rPr lang="en-US" baseline="0" dirty="0" smtClean="0"/>
              <a:t> </a:t>
            </a:r>
            <a:r>
              <a:rPr lang="en-US" baseline="0" dirty="0" err="1" smtClean="0"/>
              <a:t>métricas</a:t>
            </a:r>
            <a:r>
              <a:rPr lang="en-US" baseline="0" dirty="0" smtClean="0"/>
              <a:t> que </a:t>
            </a:r>
            <a:r>
              <a:rPr lang="en-US" baseline="0" dirty="0" err="1" smtClean="0"/>
              <a:t>identifiquen</a:t>
            </a:r>
            <a:r>
              <a:rPr lang="en-US" baseline="0" dirty="0" smtClean="0"/>
              <a:t> la </a:t>
            </a:r>
            <a:r>
              <a:rPr lang="en-US" baseline="0" dirty="0" err="1" smtClean="0"/>
              <a:t>información</a:t>
            </a:r>
            <a:r>
              <a:rPr lang="en-US" baseline="0" dirty="0" smtClean="0"/>
              <a:t> </a:t>
            </a:r>
            <a:r>
              <a:rPr lang="en-US" baseline="0" dirty="0" err="1" smtClean="0"/>
              <a:t>atras</a:t>
            </a:r>
            <a:r>
              <a:rPr lang="en-US" baseline="0" dirty="0" smtClean="0"/>
              <a:t> de </a:t>
            </a:r>
            <a:r>
              <a:rPr lang="en-US" baseline="0" dirty="0" err="1" smtClean="0"/>
              <a:t>los</a:t>
            </a:r>
            <a:r>
              <a:rPr lang="en-US" baseline="0" dirty="0" smtClean="0"/>
              <a:t> </a:t>
            </a:r>
            <a:r>
              <a:rPr lang="en-US" baseline="0" dirty="0" err="1" smtClean="0"/>
              <a:t>datos</a:t>
            </a:r>
            <a:r>
              <a:rPr lang="en-US" baseline="0" dirty="0" smtClean="0"/>
              <a:t>. </a:t>
            </a:r>
            <a:r>
              <a:rPr lang="en-US" baseline="0" dirty="0" err="1" smtClean="0"/>
              <a:t>Es</a:t>
            </a:r>
            <a:r>
              <a:rPr lang="en-US" baseline="0" dirty="0" smtClean="0"/>
              <a:t> </a:t>
            </a:r>
            <a:r>
              <a:rPr lang="en-US" baseline="0" dirty="0" err="1" smtClean="0"/>
              <a:t>decir</a:t>
            </a:r>
            <a:r>
              <a:rPr lang="en-US" baseline="0" dirty="0" smtClean="0"/>
              <a:t>, </a:t>
            </a:r>
            <a:r>
              <a:rPr lang="en-US" baseline="0" dirty="0" err="1" smtClean="0"/>
              <a:t>aplicar</a:t>
            </a:r>
            <a:r>
              <a:rPr lang="en-US" baseline="0" dirty="0" smtClean="0"/>
              <a:t> </a:t>
            </a:r>
            <a:r>
              <a:rPr lang="en-US" baseline="0" dirty="0" err="1" smtClean="0"/>
              <a:t>técnicas</a:t>
            </a:r>
            <a:r>
              <a:rPr lang="en-US" baseline="0" dirty="0" smtClean="0"/>
              <a:t> </a:t>
            </a:r>
            <a:r>
              <a:rPr lang="en-US" baseline="0" dirty="0" err="1" smtClean="0"/>
              <a:t>matemáticas</a:t>
            </a:r>
            <a:r>
              <a:rPr lang="en-US" baseline="0" dirty="0" smtClean="0"/>
              <a:t> que me </a:t>
            </a:r>
            <a:r>
              <a:rPr lang="en-US" baseline="0" dirty="0" err="1" smtClean="0"/>
              <a:t>cuantifiquen</a:t>
            </a:r>
            <a:r>
              <a:rPr lang="en-US" baseline="0" dirty="0" smtClean="0"/>
              <a:t> la </a:t>
            </a:r>
            <a:r>
              <a:rPr lang="en-US" baseline="0" dirty="0" err="1" smtClean="0"/>
              <a:t>información</a:t>
            </a:r>
            <a:r>
              <a:rPr lang="en-US" baseline="0" dirty="0" smtClean="0"/>
              <a:t> </a:t>
            </a:r>
            <a:r>
              <a:rPr lang="en-US" baseline="0" dirty="0" err="1" smtClean="0"/>
              <a:t>relevante</a:t>
            </a:r>
            <a:r>
              <a:rPr lang="en-US" baseline="0" dirty="0" smtClean="0"/>
              <a:t> de </a:t>
            </a:r>
            <a:r>
              <a:rPr lang="en-US" baseline="0" dirty="0" err="1" smtClean="0"/>
              <a:t>los</a:t>
            </a:r>
            <a:r>
              <a:rPr lang="en-US" baseline="0" dirty="0" smtClean="0"/>
              <a:t> </a:t>
            </a:r>
            <a:r>
              <a:rPr lang="en-US" baseline="0" dirty="0" err="1" smtClean="0"/>
              <a:t>datos</a:t>
            </a:r>
            <a:r>
              <a:rPr lang="en-US" baseline="0" dirty="0" smtClean="0"/>
              <a:t>. CUANTIFICAR, MEDIR, CALCULAR </a:t>
            </a:r>
            <a:r>
              <a:rPr lang="en-US" baseline="0" dirty="0" err="1" smtClean="0"/>
              <a:t>valores</a:t>
            </a:r>
            <a:r>
              <a:rPr lang="en-US" baseline="0" dirty="0" smtClean="0"/>
              <a:t> de la </a:t>
            </a:r>
            <a:r>
              <a:rPr lang="en-US" baseline="0" dirty="0" err="1" smtClean="0"/>
              <a:t>señal</a:t>
            </a:r>
            <a:r>
              <a:rPr lang="en-US" baseline="0" dirty="0" smtClean="0"/>
              <a:t> que me </a:t>
            </a:r>
            <a:r>
              <a:rPr lang="en-US" baseline="0" dirty="0" err="1" smtClean="0"/>
              <a:t>ayuden</a:t>
            </a:r>
            <a:r>
              <a:rPr lang="en-US" baseline="0" dirty="0" smtClean="0"/>
              <a:t> a </a:t>
            </a:r>
            <a:r>
              <a:rPr lang="en-US" baseline="0" dirty="0" err="1" smtClean="0"/>
              <a:t>estudiarla</a:t>
            </a:r>
            <a:r>
              <a:rPr lang="en-US" baseline="0" dirty="0" smtClean="0"/>
              <a:t>, a </a:t>
            </a:r>
            <a:r>
              <a:rPr lang="en-US" baseline="0" dirty="0" err="1" smtClean="0"/>
              <a:t>comprender</a:t>
            </a:r>
            <a:r>
              <a:rPr lang="en-US" baseline="0" dirty="0" smtClean="0"/>
              <a:t> </a:t>
            </a:r>
            <a:r>
              <a:rPr lang="en-US" baseline="0" dirty="0" err="1" smtClean="0"/>
              <a:t>qué</a:t>
            </a:r>
            <a:r>
              <a:rPr lang="en-US" baseline="0" dirty="0" smtClean="0"/>
              <a:t> le </a:t>
            </a:r>
            <a:r>
              <a:rPr lang="en-US" baseline="0" dirty="0" err="1" smtClean="0"/>
              <a:t>está</a:t>
            </a:r>
            <a:r>
              <a:rPr lang="en-US" baseline="0" dirty="0" smtClean="0"/>
              <a:t> </a:t>
            </a:r>
            <a:r>
              <a:rPr lang="en-US" baseline="0" dirty="0" err="1" smtClean="0"/>
              <a:t>pasando</a:t>
            </a:r>
            <a:r>
              <a:rPr lang="en-US" baseline="0" dirty="0" smtClean="0"/>
              <a:t> a </a:t>
            </a:r>
            <a:r>
              <a:rPr lang="en-US" baseline="0" dirty="0" err="1" smtClean="0"/>
              <a:t>esa</a:t>
            </a:r>
            <a:r>
              <a:rPr lang="en-US" baseline="0" dirty="0" smtClean="0"/>
              <a:t> </a:t>
            </a:r>
            <a:r>
              <a:rPr lang="en-US" baseline="0" dirty="0" err="1" smtClean="0"/>
              <a:t>seña</a:t>
            </a:r>
            <a:r>
              <a:rPr lang="en-US" baseline="0" dirty="0" smtClean="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257015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smtClean="0"/>
              <a:t>Por</a:t>
            </a:r>
            <a:r>
              <a:rPr lang="en-US" baseline="0" dirty="0" smtClean="0"/>
              <a:t> ultimo, y </a:t>
            </a:r>
            <a:r>
              <a:rPr lang="en-US" baseline="0" dirty="0" err="1" smtClean="0"/>
              <a:t>en</a:t>
            </a:r>
            <a:r>
              <a:rPr lang="en-US" baseline="0" dirty="0" smtClean="0"/>
              <a:t> </a:t>
            </a:r>
            <a:r>
              <a:rPr lang="en-US" baseline="0" dirty="0" err="1" smtClean="0"/>
              <a:t>realidad</a:t>
            </a:r>
            <a:r>
              <a:rPr lang="en-US" baseline="0" dirty="0" smtClean="0"/>
              <a:t> </a:t>
            </a:r>
            <a:r>
              <a:rPr lang="en-US" baseline="0" dirty="0" err="1" smtClean="0"/>
              <a:t>escapa</a:t>
            </a:r>
            <a:r>
              <a:rPr lang="en-US" baseline="0" dirty="0" smtClean="0"/>
              <a:t> de la material </a:t>
            </a:r>
            <a:r>
              <a:rPr lang="en-US" baseline="0" dirty="0" err="1" smtClean="0"/>
              <a:t>pero</a:t>
            </a:r>
            <a:r>
              <a:rPr lang="en-US" baseline="0" dirty="0" smtClean="0"/>
              <a:t> </a:t>
            </a:r>
            <a:r>
              <a:rPr lang="en-US" baseline="0" dirty="0" err="1" smtClean="0"/>
              <a:t>es</a:t>
            </a:r>
            <a:r>
              <a:rPr lang="en-US" baseline="0" dirty="0" smtClean="0"/>
              <a:t> </a:t>
            </a:r>
            <a:r>
              <a:rPr lang="en-US" baseline="0" dirty="0" err="1" smtClean="0"/>
              <a:t>imposible</a:t>
            </a:r>
            <a:r>
              <a:rPr lang="en-US" baseline="0" dirty="0" smtClean="0"/>
              <a:t> </a:t>
            </a:r>
            <a:r>
              <a:rPr lang="en-US" baseline="0" dirty="0" err="1" smtClean="0"/>
              <a:t>en</a:t>
            </a:r>
            <a:r>
              <a:rPr lang="en-US" baseline="0" dirty="0" smtClean="0"/>
              <a:t> la </a:t>
            </a:r>
            <a:r>
              <a:rPr lang="en-US" baseline="0" dirty="0" err="1" smtClean="0"/>
              <a:t>actualidad</a:t>
            </a:r>
            <a:r>
              <a:rPr lang="en-US" baseline="0" dirty="0" smtClean="0"/>
              <a:t> no </a:t>
            </a:r>
            <a:r>
              <a:rPr lang="en-US" baseline="0" dirty="0" err="1" smtClean="0"/>
              <a:t>hablar</a:t>
            </a:r>
            <a:r>
              <a:rPr lang="en-US" baseline="0" dirty="0" smtClean="0"/>
              <a:t> de </a:t>
            </a:r>
            <a:r>
              <a:rPr lang="en-US" baseline="0" dirty="0" err="1" smtClean="0"/>
              <a:t>esto</a:t>
            </a:r>
            <a:r>
              <a:rPr lang="en-US" baseline="0" dirty="0" smtClean="0"/>
              <a:t>, </a:t>
            </a:r>
            <a:r>
              <a:rPr lang="en-US" baseline="0" dirty="0" err="1" smtClean="0"/>
              <a:t>es</a:t>
            </a:r>
            <a:r>
              <a:rPr lang="en-US" baseline="0" dirty="0" smtClean="0"/>
              <a:t> </a:t>
            </a:r>
            <a:r>
              <a:rPr lang="en-US" baseline="0" dirty="0" err="1" smtClean="0"/>
              <a:t>hacer</a:t>
            </a:r>
            <a:r>
              <a:rPr lang="en-US" baseline="0" dirty="0" smtClean="0"/>
              <a:t> un “DIAGNÓSTICO” de </a:t>
            </a:r>
            <a:r>
              <a:rPr lang="en-US" baseline="0" dirty="0" err="1" smtClean="0"/>
              <a:t>esta</a:t>
            </a:r>
            <a:r>
              <a:rPr lang="en-US" baseline="0" dirty="0" smtClean="0"/>
              <a:t> </a:t>
            </a:r>
            <a:r>
              <a:rPr lang="en-US" baseline="0" dirty="0" err="1" smtClean="0"/>
              <a:t>señal</a:t>
            </a:r>
            <a:r>
              <a:rPr lang="en-US" baseline="0" dirty="0" smtClean="0"/>
              <a:t>. </a:t>
            </a:r>
            <a:r>
              <a:rPr lang="en-US" baseline="0" dirty="0" err="1" smtClean="0"/>
              <a:t>Obviamente</a:t>
            </a:r>
            <a:r>
              <a:rPr lang="en-US" baseline="0" dirty="0" smtClean="0"/>
              <a:t> </a:t>
            </a:r>
            <a:r>
              <a:rPr lang="en-US" baseline="0" dirty="0" err="1" smtClean="0"/>
              <a:t>los</a:t>
            </a:r>
            <a:r>
              <a:rPr lang="en-US" baseline="0" dirty="0" smtClean="0"/>
              <a:t> </a:t>
            </a:r>
            <a:r>
              <a:rPr lang="en-US" baseline="0" dirty="0" err="1" smtClean="0"/>
              <a:t>bioingenierxs</a:t>
            </a:r>
            <a:r>
              <a:rPr lang="en-US" baseline="0" dirty="0" smtClean="0"/>
              <a:t>  no </a:t>
            </a:r>
            <a:r>
              <a:rPr lang="en-US" baseline="0" dirty="0" err="1" smtClean="0"/>
              <a:t>diagnosticamos</a:t>
            </a:r>
            <a:r>
              <a:rPr lang="en-US" baseline="0" dirty="0" smtClean="0"/>
              <a:t>, </a:t>
            </a:r>
            <a:r>
              <a:rPr lang="en-US" baseline="0" dirty="0" err="1" smtClean="0"/>
              <a:t>pero</a:t>
            </a:r>
            <a:r>
              <a:rPr lang="en-US" baseline="0" dirty="0" smtClean="0"/>
              <a:t> </a:t>
            </a:r>
            <a:r>
              <a:rPr lang="en-US" baseline="0" dirty="0" err="1" smtClean="0"/>
              <a:t>sí</a:t>
            </a:r>
            <a:r>
              <a:rPr lang="en-US" baseline="0" dirty="0" smtClean="0"/>
              <a:t> </a:t>
            </a:r>
            <a:r>
              <a:rPr lang="en-US" baseline="0" dirty="0" err="1" smtClean="0"/>
              <a:t>conocemos</a:t>
            </a:r>
            <a:r>
              <a:rPr lang="en-US" baseline="0" dirty="0" smtClean="0"/>
              <a:t> </a:t>
            </a:r>
            <a:r>
              <a:rPr lang="en-US" baseline="0" dirty="0" err="1" smtClean="0"/>
              <a:t>características</a:t>
            </a:r>
            <a:r>
              <a:rPr lang="en-US" baseline="0" dirty="0" smtClean="0"/>
              <a:t> de </a:t>
            </a:r>
            <a:r>
              <a:rPr lang="en-US" baseline="0" dirty="0" err="1" smtClean="0"/>
              <a:t>señales</a:t>
            </a:r>
            <a:r>
              <a:rPr lang="en-US" baseline="0" dirty="0" smtClean="0"/>
              <a:t> que </a:t>
            </a:r>
            <a:r>
              <a:rPr lang="en-US" baseline="0" dirty="0" err="1" smtClean="0"/>
              <a:t>pueden</a:t>
            </a:r>
            <a:r>
              <a:rPr lang="en-US" baseline="0" dirty="0" smtClean="0"/>
              <a:t> </a:t>
            </a:r>
            <a:r>
              <a:rPr lang="en-US" baseline="0" dirty="0" err="1" smtClean="0"/>
              <a:t>indicar</a:t>
            </a:r>
            <a:r>
              <a:rPr lang="en-US" baseline="0" dirty="0" smtClean="0"/>
              <a:t> o </a:t>
            </a:r>
            <a:r>
              <a:rPr lang="en-US" baseline="0" dirty="0" err="1" smtClean="0"/>
              <a:t>marcar</a:t>
            </a:r>
            <a:r>
              <a:rPr lang="en-US" baseline="0" dirty="0" smtClean="0"/>
              <a:t> </a:t>
            </a:r>
            <a:r>
              <a:rPr lang="en-US" baseline="0" dirty="0" err="1" smtClean="0"/>
              <a:t>alguna</a:t>
            </a:r>
            <a:r>
              <a:rPr lang="en-US" baseline="0" dirty="0" smtClean="0"/>
              <a:t> </a:t>
            </a:r>
            <a:r>
              <a:rPr lang="en-US" baseline="0" dirty="0" err="1" smtClean="0"/>
              <a:t>patología</a:t>
            </a:r>
            <a:r>
              <a:rPr lang="en-US" baseline="0" dirty="0" smtClean="0"/>
              <a:t> o mal </a:t>
            </a:r>
            <a:r>
              <a:rPr lang="en-US" baseline="0" dirty="0" err="1" smtClean="0"/>
              <a:t>funcionanmiento</a:t>
            </a:r>
            <a:r>
              <a:rPr lang="en-US" baseline="0" dirty="0" smtClean="0"/>
              <a:t> del </a:t>
            </a:r>
            <a:r>
              <a:rPr lang="en-US" baseline="0" dirty="0" err="1" smtClean="0"/>
              <a:t>tejido</a:t>
            </a:r>
            <a:r>
              <a:rPr lang="en-US" baseline="0" dirty="0" smtClean="0"/>
              <a:t> u </a:t>
            </a:r>
            <a:r>
              <a:rPr lang="en-US" baseline="0" dirty="0" err="1" smtClean="0"/>
              <a:t>órgano</a:t>
            </a:r>
            <a:r>
              <a:rPr lang="en-US" baseline="0" dirty="0" smtClean="0"/>
              <a:t>. </a:t>
            </a:r>
            <a:r>
              <a:rPr lang="en-US" baseline="0" dirty="0" err="1" smtClean="0"/>
              <a:t>Por</a:t>
            </a:r>
            <a:r>
              <a:rPr lang="en-US" baseline="0" dirty="0" smtClean="0"/>
              <a:t> </a:t>
            </a:r>
            <a:r>
              <a:rPr lang="en-US" baseline="0" dirty="0" err="1" smtClean="0"/>
              <a:t>ende</a:t>
            </a:r>
            <a:r>
              <a:rPr lang="en-US" baseline="0" dirty="0" smtClean="0"/>
              <a:t>, a </a:t>
            </a:r>
            <a:r>
              <a:rPr lang="en-US" baseline="0" dirty="0" err="1" smtClean="0"/>
              <a:t>partir</a:t>
            </a:r>
            <a:r>
              <a:rPr lang="en-US" baseline="0" dirty="0" smtClean="0"/>
              <a:t> de las </a:t>
            </a:r>
            <a:r>
              <a:rPr lang="en-US" baseline="0" dirty="0" err="1" smtClean="0"/>
              <a:t>características</a:t>
            </a:r>
            <a:r>
              <a:rPr lang="en-US" baseline="0" dirty="0" smtClean="0"/>
              <a:t> que </a:t>
            </a:r>
            <a:r>
              <a:rPr lang="en-US" baseline="0" dirty="0" err="1" smtClean="0"/>
              <a:t>extraje</a:t>
            </a:r>
            <a:r>
              <a:rPr lang="en-US" baseline="0" dirty="0" smtClean="0"/>
              <a:t> de la </a:t>
            </a:r>
            <a:r>
              <a:rPr lang="en-US" baseline="0" dirty="0" err="1" smtClean="0"/>
              <a:t>señal</a:t>
            </a:r>
            <a:r>
              <a:rPr lang="en-US" baseline="0" dirty="0" smtClean="0"/>
              <a:t>, se </a:t>
            </a:r>
            <a:r>
              <a:rPr lang="en-US" baseline="0" dirty="0" err="1" smtClean="0"/>
              <a:t>pueden</a:t>
            </a:r>
            <a:r>
              <a:rPr lang="en-US" baseline="0" dirty="0" smtClean="0"/>
              <a:t> </a:t>
            </a:r>
            <a:r>
              <a:rPr lang="en-US" baseline="0" dirty="0" err="1" smtClean="0"/>
              <a:t>utilizar</a:t>
            </a:r>
            <a:r>
              <a:rPr lang="en-US" baseline="0" dirty="0" smtClean="0"/>
              <a:t> </a:t>
            </a:r>
            <a:r>
              <a:rPr lang="en-US" baseline="0" dirty="0" err="1" smtClean="0"/>
              <a:t>técnicas</a:t>
            </a:r>
            <a:r>
              <a:rPr lang="en-US" baseline="0" dirty="0" smtClean="0"/>
              <a:t> de Machine Learning, Deep Learning o  IA, para </a:t>
            </a:r>
            <a:r>
              <a:rPr lang="en-US" baseline="0" dirty="0" err="1" smtClean="0"/>
              <a:t>poder</a:t>
            </a:r>
            <a:r>
              <a:rPr lang="en-US" baseline="0" dirty="0" smtClean="0"/>
              <a:t> </a:t>
            </a:r>
            <a:r>
              <a:rPr lang="en-US" baseline="0" dirty="0" err="1" smtClean="0"/>
              <a:t>llegar</a:t>
            </a:r>
            <a:r>
              <a:rPr lang="en-US" baseline="0" dirty="0" smtClean="0"/>
              <a:t> a </a:t>
            </a:r>
            <a:r>
              <a:rPr lang="en-US" baseline="0" dirty="0" err="1" smtClean="0"/>
              <a:t>una</a:t>
            </a:r>
            <a:r>
              <a:rPr lang="en-US" baseline="0" dirty="0" smtClean="0"/>
              <a:t> conclusion final </a:t>
            </a:r>
            <a:r>
              <a:rPr lang="en-US" baseline="0" dirty="0" err="1" smtClean="0"/>
              <a:t>sobre</a:t>
            </a:r>
            <a:r>
              <a:rPr lang="en-US" baseline="0" dirty="0" smtClean="0"/>
              <a:t> </a:t>
            </a:r>
            <a:r>
              <a:rPr lang="en-US" baseline="0" dirty="0" err="1" smtClean="0"/>
              <a:t>esta</a:t>
            </a:r>
            <a:r>
              <a:rPr lang="en-US" baseline="0" dirty="0" smtClean="0"/>
              <a:t> </a:t>
            </a:r>
            <a:r>
              <a:rPr lang="en-US" baseline="0" dirty="0" err="1" smtClean="0"/>
              <a:t>señal</a:t>
            </a:r>
            <a:r>
              <a:rPr lang="en-US" baseline="0" dirty="0" smtClean="0"/>
              <a:t>. </a:t>
            </a:r>
          </a:p>
          <a:p>
            <a:endParaRPr lang="en-US" baseline="0" dirty="0" smtClean="0"/>
          </a:p>
          <a:p>
            <a:r>
              <a:rPr lang="en-US" baseline="0" dirty="0" smtClean="0"/>
              <a:t>Este </a:t>
            </a:r>
            <a:r>
              <a:rPr lang="en-US" baseline="0" dirty="0" err="1" smtClean="0"/>
              <a:t>punto</a:t>
            </a:r>
            <a:r>
              <a:rPr lang="en-US" baseline="0" dirty="0" smtClean="0"/>
              <a:t> lo van a </a:t>
            </a:r>
            <a:r>
              <a:rPr lang="en-US" baseline="0" dirty="0" err="1" smtClean="0"/>
              <a:t>aplicar</a:t>
            </a:r>
            <a:r>
              <a:rPr lang="en-US" baseline="0" dirty="0" smtClean="0"/>
              <a:t> </a:t>
            </a:r>
            <a:r>
              <a:rPr lang="en-US" baseline="0" dirty="0" err="1" smtClean="0"/>
              <a:t>principalmente</a:t>
            </a:r>
            <a:r>
              <a:rPr lang="en-US" baseline="0" dirty="0" smtClean="0"/>
              <a:t> para el Final de la material, </a:t>
            </a:r>
            <a:r>
              <a:rPr lang="en-US" baseline="0" dirty="0" err="1" smtClean="0"/>
              <a:t>durante</a:t>
            </a:r>
            <a:r>
              <a:rPr lang="en-US" baseline="0" dirty="0" smtClean="0"/>
              <a:t> la </a:t>
            </a:r>
            <a:r>
              <a:rPr lang="en-US" baseline="0" dirty="0" err="1" smtClean="0"/>
              <a:t>cursada</a:t>
            </a:r>
            <a:r>
              <a:rPr lang="en-US" baseline="0" dirty="0" smtClean="0"/>
              <a:t> </a:t>
            </a:r>
            <a:r>
              <a:rPr lang="en-US" baseline="0" dirty="0" err="1" smtClean="0"/>
              <a:t>nos</a:t>
            </a:r>
            <a:r>
              <a:rPr lang="en-US" baseline="0" dirty="0" smtClean="0"/>
              <a:t> </a:t>
            </a:r>
            <a:r>
              <a:rPr lang="en-US" baseline="0" dirty="0" err="1" smtClean="0"/>
              <a:t>vamos</a:t>
            </a:r>
            <a:r>
              <a:rPr lang="en-US" baseline="0" dirty="0" smtClean="0"/>
              <a:t> a </a:t>
            </a:r>
            <a:r>
              <a:rPr lang="en-US" baseline="0" dirty="0" err="1" smtClean="0"/>
              <a:t>centrar</a:t>
            </a:r>
            <a:r>
              <a:rPr lang="en-US" baseline="0" dirty="0" smtClean="0"/>
              <a:t> </a:t>
            </a:r>
            <a:r>
              <a:rPr lang="en-US" baseline="0" dirty="0" err="1" smtClean="0"/>
              <a:t>en</a:t>
            </a:r>
            <a:r>
              <a:rPr lang="en-US" baseline="0" dirty="0" smtClean="0"/>
              <a:t> </a:t>
            </a:r>
            <a:r>
              <a:rPr lang="en-US" baseline="0" dirty="0" err="1" smtClean="0"/>
              <a:t>los</a:t>
            </a:r>
            <a:r>
              <a:rPr lang="en-US" baseline="0" dirty="0" smtClean="0"/>
              <a:t> </a:t>
            </a:r>
            <a:r>
              <a:rPr lang="en-US" baseline="0" dirty="0" err="1" smtClean="0"/>
              <a:t>anteriores</a:t>
            </a:r>
            <a:r>
              <a:rPr lang="en-US" baseline="0" dirty="0" smtClean="0"/>
              <a:t> 4 </a:t>
            </a:r>
            <a:r>
              <a:rPr lang="en-US" baseline="0" dirty="0" err="1" smtClean="0"/>
              <a:t>pasos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361481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otro lado, hablemos del tipo de procesamiento que le podemos aplicar a estas señales. Una señal se puede procesar de manera temporal, frecuencial, espacial y agregaría un cuarto que es una mezcla de ellos. Esto va a depender del tipo de análisis que quiero hacer sobre ella y qué propiedades quiero extraer, resaltar o enfatizar.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quiero analizar las características temporales de una señal puedo extraer de ella distintas médidas básicas que ya vieron anteriormente como otras nuevas que vamos a ir a aprendiendo según cada tipo de señal biomédica.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Si lo </a:t>
            </a:r>
            <a:r>
              <a:rPr lang="en-US" dirty="0" err="1"/>
              <a:t>googleamos</a:t>
            </a:r>
            <a:r>
              <a:rPr lang="en-US" dirty="0"/>
              <a:t>, </a:t>
            </a:r>
            <a:r>
              <a:rPr lang="en-US" dirty="0" err="1"/>
              <a:t>podemos</a:t>
            </a:r>
            <a:r>
              <a:rPr lang="en-US" dirty="0"/>
              <a:t> </a:t>
            </a:r>
            <a:r>
              <a:rPr lang="en-US" dirty="0" err="1"/>
              <a:t>encontrar</a:t>
            </a:r>
            <a:r>
              <a:rPr lang="en-US" dirty="0"/>
              <a:t> </a:t>
            </a:r>
            <a:r>
              <a:rPr lang="en-US" dirty="0" err="1"/>
              <a:t>obviamente</a:t>
            </a:r>
            <a:r>
              <a:rPr lang="en-US" dirty="0"/>
              <a:t> </a:t>
            </a:r>
            <a:r>
              <a:rPr lang="en-US" dirty="0" err="1"/>
              <a:t>varias</a:t>
            </a:r>
            <a:r>
              <a:rPr lang="en-US" dirty="0"/>
              <a:t> </a:t>
            </a:r>
            <a:r>
              <a:rPr lang="en-US" dirty="0" err="1"/>
              <a:t>definiciones</a:t>
            </a:r>
            <a:r>
              <a:rPr lang="en-US" dirty="0"/>
              <a:t> </a:t>
            </a:r>
            <a:r>
              <a:rPr lang="en-US" dirty="0" err="1"/>
              <a:t>pero</a:t>
            </a:r>
            <a:r>
              <a:rPr lang="en-US" dirty="0"/>
              <a:t> </a:t>
            </a:r>
            <a:r>
              <a:rPr lang="en-US" dirty="0" err="1"/>
              <a:t>debemos</a:t>
            </a:r>
            <a:r>
              <a:rPr lang="en-US" dirty="0"/>
              <a:t> </a:t>
            </a:r>
            <a:r>
              <a:rPr lang="en-US" dirty="0" err="1"/>
              <a:t>pararnos</a:t>
            </a:r>
            <a:r>
              <a:rPr lang="en-US" dirty="0"/>
              <a:t> </a:t>
            </a:r>
            <a:r>
              <a:rPr lang="en-US" dirty="0" err="1"/>
              <a:t>en</a:t>
            </a:r>
            <a:r>
              <a:rPr lang="en-US" dirty="0"/>
              <a:t> </a:t>
            </a:r>
            <a:r>
              <a:rPr lang="en-US" dirty="0" err="1"/>
              <a:t>específico</a:t>
            </a:r>
            <a:r>
              <a:rPr lang="en-US" dirty="0"/>
              <a:t> </a:t>
            </a:r>
            <a:r>
              <a:rPr lang="en-US" dirty="0" err="1"/>
              <a:t>en</a:t>
            </a:r>
            <a:r>
              <a:rPr lang="en-US" dirty="0"/>
              <a:t> la que </a:t>
            </a:r>
            <a:r>
              <a:rPr lang="en-US" dirty="0" err="1"/>
              <a:t>nos</a:t>
            </a:r>
            <a:r>
              <a:rPr lang="en-US" dirty="0"/>
              <a:t> compete </a:t>
            </a:r>
            <a:r>
              <a:rPr lang="en-US" dirty="0" err="1"/>
              <a:t>como</a:t>
            </a:r>
            <a:r>
              <a:rPr lang="en-US" dirty="0"/>
              <a:t> (bio)</a:t>
            </a:r>
            <a:r>
              <a:rPr lang="en-US" dirty="0" err="1"/>
              <a:t>ingenierxs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 más comunes son:</a:t>
            </a:r>
          </a:p>
          <a:p>
            <a:endParaRPr lang="en-US"/>
          </a:p>
          <a:p>
            <a:r>
              <a:rPr lang="en-US"/>
              <a:t>1) La media o promedio</a:t>
            </a:r>
          </a:p>
          <a:p>
            <a:r>
              <a:rPr lang="en-US"/>
              <a:t>2) La raíz media cuadrática, que nos proporciona información sobre la variabilidad de la señal además.</a:t>
            </a:r>
          </a:p>
          <a:p>
            <a:r>
              <a:rPr lang="en-US"/>
              <a:t>3) El desvío estándar y la varianza que son medidas de la variabilidad de la señal independientemente de su promedio.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Otro tipo de análisis temporal que se puede realizar y es muy común es el de comparar la intensidad de dos señales usando relaciones, particularmente si las dos son los componentes de señal y ruido de una forma de onda.</a:t>
            </a:r>
          </a:p>
          <a:p>
            <a:r>
              <a:rPr lang="en-US"/>
              <a:t>Y principalmente lo que se utiliza en este campo es representar esta comparación en DECIBELES (dB).</a:t>
            </a:r>
          </a:p>
          <a:p>
            <a:endParaRPr lang="en-US"/>
          </a:p>
          <a:p>
            <a:r>
              <a:rPr lang="en-US"/>
              <a:t>En realidad, los dB no son realmente unidades, sino simplemente una escala logarítmica de una relación adimensional. El dB tiene varias características ventajosas: </a:t>
            </a:r>
          </a:p>
          <a:p>
            <a:endParaRPr lang="en-US"/>
          </a:p>
          <a:p>
            <a:r>
              <a:rPr lang="en-US"/>
              <a:t>1) La operación logarítmica comprime el rango de valores (por ejemplo, un rango de 1 a 1000 se convierte en un rango de 1 a 3 en unidades logarítmicas)</a:t>
            </a:r>
          </a:p>
          <a:p>
            <a:r>
              <a:rPr lang="en-US"/>
              <a:t>2) Cuando se van a multiplicar números o ratios, simplemente se suman si están en unidades logarítmicas</a:t>
            </a:r>
          </a:p>
          <a:p>
            <a:r>
              <a:rPr lang="en-US"/>
              <a:t>3) La característica logarítmica es similar a la percepción humana</a:t>
            </a:r>
          </a:p>
          <a:p>
            <a:endParaRPr lang="en-US"/>
          </a:p>
          <a:p>
            <a:r>
              <a:rPr lang="en-US"/>
              <a:t>Cuando se aplica a una medición de potencia, el decibelio se define como 10 veces el logaritmo de la relación de potencia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 </a:t>
            </a:r>
            <a:r>
              <a:rPr lang="en-US" dirty="0" err="1"/>
              <a:t>potencia</a:t>
            </a:r>
            <a:r>
              <a:rPr lang="en-US" dirty="0"/>
              <a:t> </a:t>
            </a:r>
            <a:r>
              <a:rPr lang="en-US" dirty="0" err="1"/>
              <a:t>suele</a:t>
            </a:r>
            <a:r>
              <a:rPr lang="en-US" dirty="0"/>
              <a:t> </a:t>
            </a:r>
            <a:r>
              <a:rPr lang="en-US" dirty="0" err="1"/>
              <a:t>ser</a:t>
            </a:r>
            <a:r>
              <a:rPr lang="en-US" dirty="0"/>
              <a:t> </a:t>
            </a:r>
            <a:r>
              <a:rPr lang="en-US" dirty="0" err="1"/>
              <a:t>proporcional</a:t>
            </a:r>
            <a:r>
              <a:rPr lang="en-US" dirty="0"/>
              <a:t> al </a:t>
            </a:r>
            <a:r>
              <a:rPr lang="en-US" dirty="0" err="1"/>
              <a:t>cuadrado</a:t>
            </a:r>
            <a:r>
              <a:rPr lang="en-US" dirty="0"/>
              <a:t> del </a:t>
            </a:r>
            <a:r>
              <a:rPr lang="en-US" dirty="0" err="1"/>
              <a:t>voltaje</a:t>
            </a:r>
            <a:r>
              <a:rPr lang="en-US" dirty="0"/>
              <a:t>. </a:t>
            </a:r>
            <a:r>
              <a:rPr lang="en-US" dirty="0" err="1"/>
              <a:t>Entonces</a:t>
            </a:r>
            <a:r>
              <a:rPr lang="en-US" dirty="0"/>
              <a:t>, </a:t>
            </a:r>
            <a:r>
              <a:rPr lang="en-US" dirty="0" err="1"/>
              <a:t>cuando</a:t>
            </a:r>
            <a:r>
              <a:rPr lang="en-US" dirty="0"/>
              <a:t> el </a:t>
            </a:r>
            <a:r>
              <a:rPr lang="en-US" dirty="0" err="1"/>
              <a:t>voltaje</a:t>
            </a:r>
            <a:r>
              <a:rPr lang="en-US" dirty="0"/>
              <a:t> de </a:t>
            </a:r>
            <a:r>
              <a:rPr lang="en-US" dirty="0" err="1"/>
              <a:t>una</a:t>
            </a:r>
            <a:r>
              <a:rPr lang="en-US" dirty="0"/>
              <a:t> </a:t>
            </a:r>
            <a:r>
              <a:rPr lang="en-US" dirty="0" err="1"/>
              <a:t>señal</a:t>
            </a:r>
            <a:r>
              <a:rPr lang="en-US" dirty="0"/>
              <a:t>, o </a:t>
            </a:r>
            <a:r>
              <a:rPr lang="en-US" dirty="0" err="1"/>
              <a:t>relación</a:t>
            </a:r>
            <a:r>
              <a:rPr lang="en-US" dirty="0"/>
              <a:t> de </a:t>
            </a:r>
            <a:r>
              <a:rPr lang="en-US" dirty="0" err="1"/>
              <a:t>voltaje</a:t>
            </a:r>
            <a:r>
              <a:rPr lang="en-US" dirty="0"/>
              <a:t>, se </a:t>
            </a:r>
            <a:r>
              <a:rPr lang="en-US" dirty="0" err="1"/>
              <a:t>convierte</a:t>
            </a:r>
            <a:r>
              <a:rPr lang="en-US" dirty="0"/>
              <a:t> a dB, la </a:t>
            </a:r>
            <a:r>
              <a:rPr lang="en-US" dirty="0" err="1"/>
              <a:t>ecuación</a:t>
            </a:r>
            <a:r>
              <a:rPr lang="en-US" dirty="0"/>
              <a:t> </a:t>
            </a:r>
            <a:r>
              <a:rPr lang="en-US" dirty="0" err="1"/>
              <a:t>tiene</a:t>
            </a:r>
            <a:r>
              <a:rPr lang="en-US" dirty="0"/>
              <a:t> un </a:t>
            </a:r>
            <a:r>
              <a:rPr lang="en-US" dirty="0" err="1"/>
              <a:t>multiplicador</a:t>
            </a:r>
            <a:r>
              <a:rPr lang="en-US" dirty="0"/>
              <a:t> </a:t>
            </a:r>
            <a:r>
              <a:rPr lang="en-US" dirty="0" err="1"/>
              <a:t>constante</a:t>
            </a:r>
            <a:r>
              <a:rPr lang="en-US" dirty="0"/>
              <a:t> de 20 </a:t>
            </a:r>
            <a:r>
              <a:rPr lang="en-US" dirty="0" err="1"/>
              <a:t>en</a:t>
            </a:r>
            <a:r>
              <a:rPr lang="en-US" dirty="0"/>
              <a:t> </a:t>
            </a:r>
            <a:r>
              <a:rPr lang="en-US" dirty="0" err="1"/>
              <a:t>lugar</a:t>
            </a:r>
            <a:r>
              <a:rPr lang="en-US" dirty="0"/>
              <a:t> de 10.</a:t>
            </a:r>
          </a:p>
          <a:p>
            <a:endParaRPr lang="en-US" dirty="0"/>
          </a:p>
          <a:p>
            <a:r>
              <a:rPr lang="en-US" dirty="0"/>
              <a:t>Si se </a:t>
            </a:r>
            <a:r>
              <a:rPr lang="en-US" dirty="0" err="1"/>
              <a:t>trata</a:t>
            </a:r>
            <a:r>
              <a:rPr lang="en-US" dirty="0"/>
              <a:t> de </a:t>
            </a:r>
            <a:r>
              <a:rPr lang="en-US" dirty="0" err="1"/>
              <a:t>una</a:t>
            </a:r>
            <a:r>
              <a:rPr lang="en-US" dirty="0"/>
              <a:t> </a:t>
            </a:r>
            <a:r>
              <a:rPr lang="en-US" dirty="0" err="1"/>
              <a:t>proporción</a:t>
            </a:r>
            <a:r>
              <a:rPr lang="en-US" dirty="0"/>
              <a:t> de </a:t>
            </a:r>
            <a:r>
              <a:rPr lang="en-US" dirty="0" err="1"/>
              <a:t>señales</a:t>
            </a:r>
            <a:r>
              <a:rPr lang="en-US" dirty="0"/>
              <a:t>, </a:t>
            </a:r>
            <a:r>
              <a:rPr lang="en-US" dirty="0" err="1"/>
              <a:t>entonces</a:t>
            </a:r>
            <a:r>
              <a:rPr lang="en-US" dirty="0"/>
              <a:t> </a:t>
            </a:r>
            <a:r>
              <a:rPr lang="en-US" dirty="0" err="1"/>
              <a:t>los</a:t>
            </a:r>
            <a:r>
              <a:rPr lang="en-US" dirty="0"/>
              <a:t> </a:t>
            </a:r>
            <a:r>
              <a:rPr lang="en-US" dirty="0" err="1"/>
              <a:t>decibelios</a:t>
            </a:r>
            <a:r>
              <a:rPr lang="en-US" dirty="0"/>
              <a:t> no </a:t>
            </a:r>
            <a:r>
              <a:rPr lang="en-US" dirty="0" err="1"/>
              <a:t>tienen</a:t>
            </a:r>
            <a:r>
              <a:rPr lang="en-US" dirty="0"/>
              <a:t> </a:t>
            </a:r>
            <a:r>
              <a:rPr lang="en-US" dirty="0" err="1"/>
              <a:t>dimensiones</a:t>
            </a:r>
            <a:r>
              <a:rPr lang="en-US" dirty="0"/>
              <a:t>; de lo </a:t>
            </a:r>
            <a:r>
              <a:rPr lang="en-US" dirty="0" err="1"/>
              <a:t>contrario</a:t>
            </a:r>
            <a:r>
              <a:rPr lang="en-US" dirty="0"/>
              <a:t>, </a:t>
            </a:r>
            <a:r>
              <a:rPr lang="en-US" dirty="0" err="1"/>
              <a:t>tienen</a:t>
            </a:r>
            <a:r>
              <a:rPr lang="en-US" dirty="0"/>
              <a:t> las </a:t>
            </a:r>
            <a:r>
              <a:rPr lang="en-US" dirty="0" err="1"/>
              <a:t>dimensiones</a:t>
            </a:r>
            <a:r>
              <a:rPr lang="en-US" dirty="0"/>
              <a:t> que se </a:t>
            </a:r>
            <a:r>
              <a:rPr lang="en-US" dirty="0" err="1"/>
              <a:t>utilizan</a:t>
            </a:r>
            <a:r>
              <a:rPr lang="en-US" dirty="0"/>
              <a:t> para </a:t>
            </a:r>
            <a:r>
              <a:rPr lang="en-US" dirty="0" err="1"/>
              <a:t>definir</a:t>
            </a:r>
            <a:r>
              <a:rPr lang="en-US" dirty="0"/>
              <a:t> la </a:t>
            </a:r>
            <a:r>
              <a:rPr lang="en-US" dirty="0" err="1"/>
              <a:t>intensidad</a:t>
            </a:r>
            <a:r>
              <a:rPr lang="en-US" dirty="0"/>
              <a:t> de la </a:t>
            </a:r>
            <a:r>
              <a:rPr lang="en-US" dirty="0" err="1"/>
              <a:t>señal</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mayoría de las formas de onda constan de señal más ruido mezclados. Como se señaló anteriormente, señal y ruido son términos relativos, relativos a la tarea en cuestión: la señal es la parte de la forma de onda que le interesa, mientras que el ruido es todo lo demás. A menudo, el objetivo del procesamiento de señales es separar la señal del ruido, identificar la presencia de una señal enterrada en ruido o detectar características de una señal enterrada en ruido.</a:t>
            </a:r>
          </a:p>
          <a:p>
            <a:endParaRPr lang="en-US"/>
          </a:p>
          <a:p>
            <a:r>
              <a:rPr lang="en-US"/>
              <a:t>La cantidad relativa de señal y ruido presente en una forma de onda generalmente se cuantifica mediante la relación señal-ruido o SNR. Como su nombre lo indica, esto es simplemente la relación entre señal y ruido, ambos medidos en las mismas unidades (generalmente voltios) y la SNR suele expresarse en dB.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Cuando hablamos de ruidos o artefactos hablamos de eso que no nos interesa "ver" en la señal o lo que queremos que no suceda en el procedimiento de medición de la misma. Entonces para mejorar la confiabilidad o consistencia de la medición, tenemos que reducir el ruido o la variabilidad.</a:t>
            </a:r>
          </a:p>
          <a:p>
            <a:endParaRPr lang="en-US"/>
          </a:p>
          <a:p>
            <a:r>
              <a:rPr lang="en-US"/>
              <a:t>La variabilidad en realidad es ruido, pero se utiliza para indicar fluctuaciones entre mediciones y no dentro de ellas. Afortunadamente, existe una variedad de herramientas de procesamiento de señales para reducir el ruido. Cuanto más se sepa sobre el ruido, más potentes serán los métodos de procesamiento de señales aplicables.</a:t>
            </a:r>
          </a:p>
          <a:p>
            <a:endParaRPr lang="en-US"/>
          </a:p>
          <a:p>
            <a:r>
              <a:rPr lang="en-US"/>
              <a:t>En esta tabla pueden ver distintos ejemplos de fuentes de variabilidad en las mediciones, sus fuentes, causas y posibles "soluciones".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esta imagen se pueden ver dos segmentos extraidos de un EEG que tienen misma media, valor de raíz media cuadrática y varianza. Pero visiblemente podemos ver que son señales "distintas"</a:t>
            </a:r>
          </a:p>
          <a:p>
            <a:endParaRPr lang="en-US"/>
          </a:p>
          <a:p>
            <a:r>
              <a:rPr lang="en-US"/>
              <a:t>Nos gustaría entonces poder utilizar otros métodos para analizar las diferencias visibles entre estas dos señales y, preferiblemente, poder cuantificarlo.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Podemos entonces ver si el procesamiento frecuencial de esta señal nos puede arrojar otra información que la temporal no nos brinde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Métodos que nos pueden servir para caracterizar estas dos señales y así cuantificar qué tan diferentes están explicados en estas tablas.</a:t>
            </a:r>
          </a:p>
          <a:p>
            <a:endParaRPr lang="en-US"/>
          </a:p>
          <a:p>
            <a:r>
              <a:rPr lang="en-US"/>
              <a:t>Como bien se menciona, en muchos casos se necesita hacer una transformación de los datos a otros espacios para así aplicar el análisis deseado. Como bien saben, hacer una transformación de  puntos de datos es como una reasignar los datos originales a algo que proporciona más información.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correlación es el producto sumado de dos funciones que cuantifica la similitud de dos funciones.</a:t>
            </a:r>
          </a:p>
          <a:p>
            <a:endParaRPr lang="en-US"/>
          </a:p>
          <a:p>
            <a:r>
              <a:rPr lang="en-US"/>
              <a:t>La covarianza calcula la varianza que se comparte entre dos (o más) formas de onda.</a:t>
            </a:r>
          </a:p>
          <a:p>
            <a:endParaRPr lang="en-US"/>
          </a:p>
          <a:p>
            <a:r>
              <a:rPr lang="en-US"/>
              <a:t>Una señal se puede correlacionar con versiones desplazadas de sí misma, un proceso conocido como autocorrelación. Mismo concepto para autocovarianza.</a:t>
            </a:r>
          </a:p>
          <a:p>
            <a:endParaRPr lang="en-US"/>
          </a:p>
          <a:p>
            <a:r>
              <a:rPr lang="en-US"/>
              <a:t>Una mezcla de estos dos conceptos es lo que se conoce como correlación de Pearson.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partir de estos conceptos tenemos el análisis que utilizamos para extraer otras características de la señal:</a:t>
            </a:r>
          </a:p>
          <a:p>
            <a:endParaRPr lang="en-US"/>
          </a:p>
          <a:p>
            <a:r>
              <a:rPr lang="en-US"/>
              <a:t>1) La transformada discreta de Fourier para ver la información espectral de la señal (su comportamiento en frecuencia)</a:t>
            </a:r>
          </a:p>
          <a:p>
            <a:endParaRPr lang="en-US"/>
          </a:p>
          <a:p>
            <a:r>
              <a:rPr lang="en-US"/>
              <a:t>2)  La transformada wavelet continua que es como cualquier transformación matemática pero partiendo de una familia de funciones con la misma forma de onda pero comprimida y dilatada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Mr. Google nos dice en esta parte que una señal es un "impulso eléctrico u onda de radio que se transmite y recibe". </a:t>
            </a:r>
          </a:p>
          <a:p>
            <a:endParaRPr lang="en-US"/>
          </a:p>
          <a:p>
            <a:r>
              <a:rPr lang="en-US"/>
              <a:t>Yendo a la parte de la definición que nos incumbe en la materia, nos quedamos que una señal es un "impulso eléctrico" que lleva información se "transmite y recepciona".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convolución es una técnica en el dominio del tiempo para determinar la salida de un sistema LTI en respuesta a cualquier entrada general.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Puedo convolucionar la señal con distintas "funciones" y así estar hablando de haber  filtrado a la señal (según la función puedo estar hablando de los distintos filtros que conocemos).</a:t>
            </a:r>
          </a:p>
          <a:p>
            <a:endParaRPr lang="en-US"/>
          </a:p>
          <a:p>
            <a:r>
              <a:rPr lang="en-US"/>
              <a:t>Por otro lado este concepto tiene una estrecha relación con la aplicación de la versi+on discreta de la Transformada Wavelet (en la que tiempo a tiempo aplico distintos factores de dilatación y compresión). Más adelante lo veremos y capaz se entenderá mucho mejor el concepto de TW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por último, el filtrado espacial no solo toma en cuenta los puntos de datos de un sensor, sino también que toma en cuenta aquellos casos en los que hay varios sensores de una misma fuente  (electrodos). Entonces tenemos información temporal-frecuencial y espacial que tener que procesar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Estas técnicas son más complejas y las veremos al final de la materia (no el concepto de averaging que es sencillo y vamos a ir viendolo ya cuando veamos EEG y PE)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Pero básicamente lo que se hace es plasmar estos mapas topográficos con información de distintos valores en cada punto del espacio, y esos valores se calculan con distintas técnicas y transformaciones específicas según el tipo de señal estudiada.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INTELIGENCIA ARTIFICIAL</a:t>
            </a:r>
          </a:p>
          <a:p>
            <a:endParaRPr lang="en-US"/>
          </a:p>
          <a:p>
            <a:r>
              <a:rPr lang="en-US"/>
              <a:t>MACHINE LEARNING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Vayamos a la segunda santa biblia de nuestros tiempos modernos: ChatGPT.</a:t>
            </a:r>
          </a:p>
          <a:p>
            <a:endParaRPr lang="en-US"/>
          </a:p>
          <a:p>
            <a:r>
              <a:rPr lang="en-US"/>
              <a:t>Acá, por otro lado, nos da una "mejor" definición ya que se acerca mucho más a entender qué es lo que vamos a tocar en la materia.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Nos </a:t>
            </a:r>
            <a:r>
              <a:rPr lang="en-US" dirty="0" err="1"/>
              <a:t>volvemos</a:t>
            </a:r>
            <a:r>
              <a:rPr lang="en-US" dirty="0"/>
              <a:t> a </a:t>
            </a:r>
            <a:r>
              <a:rPr lang="en-US" dirty="0" err="1"/>
              <a:t>parar</a:t>
            </a:r>
            <a:r>
              <a:rPr lang="en-US" dirty="0"/>
              <a:t> </a:t>
            </a:r>
            <a:r>
              <a:rPr lang="en-US" dirty="0" err="1"/>
              <a:t>en</a:t>
            </a:r>
            <a:r>
              <a:rPr lang="en-US" dirty="0"/>
              <a:t> la parte que </a:t>
            </a:r>
            <a:r>
              <a:rPr lang="en-US" dirty="0" err="1"/>
              <a:t>nos</a:t>
            </a:r>
            <a:r>
              <a:rPr lang="en-US" dirty="0"/>
              <a:t> </a:t>
            </a:r>
            <a:r>
              <a:rPr lang="en-US" dirty="0" err="1"/>
              <a:t>es</a:t>
            </a:r>
            <a:r>
              <a:rPr lang="en-US" dirty="0"/>
              <a:t> de </a:t>
            </a:r>
            <a:r>
              <a:rPr lang="en-US" dirty="0" err="1"/>
              <a:t>interés</a:t>
            </a:r>
            <a:r>
              <a:rPr lang="en-US" dirty="0"/>
              <a:t> para la </a:t>
            </a:r>
            <a:r>
              <a:rPr lang="en-US" dirty="0" err="1"/>
              <a:t>materia</a:t>
            </a:r>
            <a:r>
              <a:rPr lang="en-US" dirty="0"/>
              <a:t>: </a:t>
            </a:r>
            <a:r>
              <a:rPr lang="en-US" dirty="0" err="1"/>
              <a:t>Señales</a:t>
            </a:r>
            <a:r>
              <a:rPr lang="en-US" dirty="0"/>
              <a:t> </a:t>
            </a:r>
            <a:r>
              <a:rPr lang="en-US" dirty="0" err="1"/>
              <a:t>Eléctricas</a:t>
            </a:r>
            <a:r>
              <a:rPr lang="en-US" dirty="0"/>
              <a:t>, que se define </a:t>
            </a:r>
            <a:r>
              <a:rPr lang="en-US" dirty="0" err="1"/>
              <a:t>como</a:t>
            </a:r>
            <a:r>
              <a:rPr lang="en-US" dirty="0"/>
              <a:t> "</a:t>
            </a:r>
            <a:r>
              <a:rPr lang="en-US" dirty="0" err="1"/>
              <a:t>variaciones</a:t>
            </a:r>
            <a:r>
              <a:rPr lang="en-US" dirty="0"/>
              <a:t> de </a:t>
            </a:r>
            <a:r>
              <a:rPr lang="en-US" dirty="0" err="1"/>
              <a:t>corriente</a:t>
            </a:r>
            <a:r>
              <a:rPr lang="en-US" dirty="0"/>
              <a:t> o </a:t>
            </a:r>
            <a:r>
              <a:rPr lang="en-US" dirty="0" err="1"/>
              <a:t>voltaje</a:t>
            </a:r>
            <a:r>
              <a:rPr lang="en-US" dirty="0"/>
              <a:t> </a:t>
            </a:r>
            <a:r>
              <a:rPr lang="en-US" dirty="0" err="1"/>
              <a:t>en</a:t>
            </a:r>
            <a:r>
              <a:rPr lang="en-US" dirty="0"/>
              <a:t> un </a:t>
            </a:r>
            <a:r>
              <a:rPr lang="en-US" dirty="0" err="1"/>
              <a:t>circuito</a:t>
            </a:r>
            <a:r>
              <a:rPr lang="en-US" dirty="0"/>
              <a:t> </a:t>
            </a:r>
            <a:r>
              <a:rPr lang="en-US" dirty="0" err="1"/>
              <a:t>eléctrico</a:t>
            </a:r>
            <a:r>
              <a:rPr lang="en-US" dirty="0"/>
              <a:t>"</a:t>
            </a:r>
          </a:p>
          <a:p>
            <a:endParaRPr lang="en-US" dirty="0"/>
          </a:p>
          <a:p>
            <a:r>
              <a:rPr lang="en-US" dirty="0"/>
              <a:t>Pero </a:t>
            </a:r>
            <a:r>
              <a:rPr lang="en-US" dirty="0" err="1"/>
              <a:t>como</a:t>
            </a:r>
            <a:r>
              <a:rPr lang="en-US" dirty="0"/>
              <a:t> </a:t>
            </a:r>
            <a:r>
              <a:rPr lang="en-US" dirty="0" err="1"/>
              <a:t>spoileamos</a:t>
            </a:r>
            <a:r>
              <a:rPr lang="en-US" dirty="0"/>
              <a:t> </a:t>
            </a:r>
            <a:r>
              <a:rPr lang="en-US" dirty="0" err="1"/>
              <a:t>anteriormente</a:t>
            </a:r>
            <a:r>
              <a:rPr lang="en-US" dirty="0"/>
              <a:t> </a:t>
            </a:r>
            <a:r>
              <a:rPr lang="en-US" dirty="0" err="1"/>
              <a:t>en</a:t>
            </a:r>
            <a:r>
              <a:rPr lang="en-US" dirty="0"/>
              <a:t> las </a:t>
            </a:r>
            <a:r>
              <a:rPr lang="en-US" dirty="0" err="1"/>
              <a:t>clases</a:t>
            </a:r>
            <a:r>
              <a:rPr lang="en-US" dirty="0"/>
              <a:t> de </a:t>
            </a:r>
            <a:r>
              <a:rPr lang="en-US" dirty="0" err="1"/>
              <a:t>Sebas</a:t>
            </a:r>
            <a:r>
              <a:rPr lang="en-US" dirty="0"/>
              <a:t>, gran parte de </a:t>
            </a:r>
            <a:r>
              <a:rPr lang="en-US" dirty="0" err="1"/>
              <a:t>su</a:t>
            </a:r>
            <a:r>
              <a:rPr lang="en-US" dirty="0"/>
              <a:t> </a:t>
            </a:r>
            <a:r>
              <a:rPr lang="en-US" dirty="0" err="1"/>
              <a:t>definición</a:t>
            </a:r>
            <a:r>
              <a:rPr lang="en-US" dirty="0"/>
              <a:t> </a:t>
            </a:r>
            <a:r>
              <a:rPr lang="en-US" dirty="0" err="1"/>
              <a:t>podemos</a:t>
            </a:r>
            <a:r>
              <a:rPr lang="en-US" dirty="0"/>
              <a:t> </a:t>
            </a:r>
            <a:r>
              <a:rPr lang="en-US" dirty="0" err="1"/>
              <a:t>encontrarla</a:t>
            </a:r>
            <a:r>
              <a:rPr lang="en-US" dirty="0"/>
              <a:t> </a:t>
            </a:r>
            <a:r>
              <a:rPr lang="en-US" dirty="0" err="1"/>
              <a:t>explicada</a:t>
            </a:r>
            <a:r>
              <a:rPr lang="en-US" dirty="0"/>
              <a:t> con </a:t>
            </a:r>
            <a:r>
              <a:rPr lang="en-US" dirty="0" err="1"/>
              <a:t>modelos</a:t>
            </a:r>
            <a:r>
              <a:rPr lang="en-US" dirty="0"/>
              <a:t> </a:t>
            </a:r>
            <a:r>
              <a:rPr lang="en-US" dirty="0" err="1"/>
              <a:t>matemáticos</a:t>
            </a:r>
            <a:r>
              <a:rPr lang="en-US" dirty="0"/>
              <a:t> y </a:t>
            </a:r>
            <a:r>
              <a:rPr lang="en-US" dirty="0" err="1"/>
              <a:t>estadísticos</a:t>
            </a:r>
            <a:r>
              <a:rPr lang="en-US" dirty="0"/>
              <a:t>. </a:t>
            </a:r>
            <a:r>
              <a:rPr lang="en-US" dirty="0" err="1"/>
              <a:t>Así</a:t>
            </a:r>
            <a:r>
              <a:rPr lang="en-US" dirty="0"/>
              <a:t> que no </a:t>
            </a:r>
            <a:r>
              <a:rPr lang="en-US" dirty="0" err="1"/>
              <a:t>obviemos</a:t>
            </a:r>
            <a:r>
              <a:rPr lang="en-US" dirty="0"/>
              <a:t> </a:t>
            </a:r>
            <a:r>
              <a:rPr lang="en-US" dirty="0" err="1"/>
              <a:t>esta</a:t>
            </a:r>
            <a:r>
              <a:rPr lang="en-US" dirty="0"/>
              <a:t> </a:t>
            </a:r>
            <a:r>
              <a:rPr lang="en-US" dirty="0" err="1"/>
              <a:t>información</a:t>
            </a:r>
            <a:r>
              <a:rPr lang="en-US" dirty="0"/>
              <a:t> que </a:t>
            </a:r>
            <a:r>
              <a:rPr lang="en-US" dirty="0" err="1"/>
              <a:t>nos</a:t>
            </a:r>
            <a:r>
              <a:rPr lang="en-US" dirty="0"/>
              <a:t> </a:t>
            </a:r>
            <a:r>
              <a:rPr lang="en-US" dirty="0" err="1"/>
              <a:t>provee</a:t>
            </a:r>
            <a:r>
              <a:rPr lang="en-US" dirty="0"/>
              <a:t> </a:t>
            </a:r>
            <a:r>
              <a:rPr lang="en-US" dirty="0" err="1"/>
              <a:t>ChatGPT</a:t>
            </a:r>
            <a:r>
              <a:rPr lang="en-US" dirty="0"/>
              <a:t> </a:t>
            </a:r>
            <a:r>
              <a:rPr lang="en-US" dirty="0" err="1"/>
              <a:t>acerca</a:t>
            </a:r>
            <a:r>
              <a:rPr lang="en-US" dirty="0"/>
              <a:t> de que </a:t>
            </a:r>
            <a:r>
              <a:rPr lang="en-US" dirty="0" err="1"/>
              <a:t>una</a:t>
            </a:r>
            <a:r>
              <a:rPr lang="en-US" dirty="0"/>
              <a:t> </a:t>
            </a:r>
            <a:r>
              <a:rPr lang="en-US" dirty="0" err="1"/>
              <a:t>señal</a:t>
            </a:r>
            <a:r>
              <a:rPr lang="en-US" dirty="0"/>
              <a:t> </a:t>
            </a:r>
            <a:r>
              <a:rPr lang="en-US" dirty="0" err="1"/>
              <a:t>puede</a:t>
            </a:r>
            <a:r>
              <a:rPr lang="en-US" dirty="0"/>
              <a:t> </a:t>
            </a:r>
            <a:r>
              <a:rPr lang="en-US" dirty="0" err="1"/>
              <a:t>ser</a:t>
            </a:r>
            <a:r>
              <a:rPr lang="en-US" dirty="0"/>
              <a:t> </a:t>
            </a:r>
            <a:r>
              <a:rPr lang="en-US" dirty="0" err="1"/>
              <a:t>entendida</a:t>
            </a:r>
            <a:r>
              <a:rPr lang="en-US" dirty="0"/>
              <a:t> </a:t>
            </a:r>
            <a:r>
              <a:rPr lang="en-US" dirty="0" err="1"/>
              <a:t>como</a:t>
            </a:r>
            <a:r>
              <a:rPr lang="en-US" dirty="0"/>
              <a:t> "</a:t>
            </a:r>
            <a:r>
              <a:rPr lang="en-US" dirty="0" err="1"/>
              <a:t>una</a:t>
            </a:r>
            <a:r>
              <a:rPr lang="en-US" dirty="0"/>
              <a:t> </a:t>
            </a:r>
            <a:r>
              <a:rPr lang="en-US" dirty="0" err="1"/>
              <a:t>función</a:t>
            </a:r>
            <a:r>
              <a:rPr lang="en-US" dirty="0"/>
              <a:t> que </a:t>
            </a:r>
            <a:r>
              <a:rPr lang="en-US" dirty="0" err="1"/>
              <a:t>varía</a:t>
            </a:r>
            <a:r>
              <a:rPr lang="en-US" dirty="0"/>
              <a:t> </a:t>
            </a:r>
            <a:r>
              <a:rPr lang="en-US" dirty="0" err="1"/>
              <a:t>en</a:t>
            </a:r>
            <a:r>
              <a:rPr lang="en-US" dirty="0"/>
              <a:t> </a:t>
            </a:r>
            <a:r>
              <a:rPr lang="en-US" dirty="0" err="1"/>
              <a:t>relación</a:t>
            </a:r>
            <a:r>
              <a:rPr lang="en-US" dirty="0"/>
              <a:t> con </a:t>
            </a:r>
            <a:r>
              <a:rPr lang="en-US" dirty="0" err="1"/>
              <a:t>una</a:t>
            </a:r>
            <a:r>
              <a:rPr lang="en-US" dirty="0"/>
              <a:t> variable </a:t>
            </a:r>
            <a:r>
              <a:rPr lang="en-US" dirty="0" err="1"/>
              <a:t>independiente</a:t>
            </a:r>
            <a:r>
              <a:rPr lang="en-US" dirty="0"/>
              <a:t>, </a:t>
            </a:r>
            <a:r>
              <a:rPr lang="en-US" dirty="0" err="1"/>
              <a:t>como</a:t>
            </a:r>
            <a:r>
              <a:rPr lang="en-US" dirty="0"/>
              <a:t> el </a:t>
            </a:r>
            <a:r>
              <a:rPr lang="en-US" dirty="0" err="1"/>
              <a:t>tiempo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resumen, con estas dos fuentes, podemos armar una buena definición de lo qué es una señal.</a:t>
            </a:r>
          </a:p>
          <a:p>
            <a:endParaRPr lang="en-US"/>
          </a:p>
          <a:p>
            <a:r>
              <a:rPr lang="en-US"/>
              <a:t>Por eso vamos a resaltar 3 partes importantes anteriormente mencionadas: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Las señales son variaciones de ENERGÍA (eléctrica principalmente). ChatGPT dijo que hay "variaciones de corriente o voltaje en un circuito eléctrico", es decir, hay variaciones de energía.</a:t>
            </a:r>
          </a:p>
          <a:p>
            <a:endParaRPr lang="en-US"/>
          </a:p>
          <a:p>
            <a:r>
              <a:rPr lang="en-US"/>
              <a:t>2) TRANSMISIÓN - RECEPCIÓN de energía. Esto implica que hay una FUENTE (¿circuito eléctico?) que transmite y se necesita de un RECEPTOR (¿sensores?) que puedan interpretar la energía generada.</a:t>
            </a:r>
          </a:p>
          <a:p>
            <a:endParaRPr lang="en-US"/>
          </a:p>
          <a:p>
            <a:r>
              <a:rPr lang="en-US"/>
              <a:t>3) Las señales varían con el TIEMPO, hay cambios de energía (información) de manera dinámica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7.sv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0" name="TextBox 15"/>
          <p:cNvSpPr txBox="1"/>
          <p:nvPr/>
        </p:nvSpPr>
        <p:spPr>
          <a:xfrm>
            <a:off x="5972938" y="1000125"/>
            <a:ext cx="11286362" cy="4893647"/>
          </a:xfrm>
          <a:prstGeom prst="rect">
            <a:avLst/>
          </a:prstGeom>
        </p:spPr>
        <p:txBody>
          <a:bodyPr lIns="0" tIns="0" rIns="0" bIns="0" rtlCol="0" anchor="t">
            <a:spAutoFit/>
          </a:bodyPr>
          <a:lstStyle/>
          <a:p>
            <a:pPr algn="r">
              <a:lnSpc>
                <a:spcPts val="9000"/>
              </a:lnSpc>
            </a:pPr>
            <a:r>
              <a:rPr lang="en-US" sz="7500" dirty="0">
                <a:solidFill>
                  <a:schemeClr val="bg1"/>
                </a:solidFill>
                <a:latin typeface="Agrandir Narrow Bold"/>
              </a:rPr>
              <a:t>INTRODUCCIÓN</a:t>
            </a:r>
          </a:p>
          <a:p>
            <a:pPr algn="r">
              <a:lnSpc>
                <a:spcPts val="9000"/>
              </a:lnSpc>
            </a:pPr>
            <a:r>
              <a:rPr lang="en-US" sz="6600" dirty="0">
                <a:solidFill>
                  <a:schemeClr val="bg1"/>
                </a:solidFill>
                <a:latin typeface="Agrandir Narrow Bold"/>
              </a:rPr>
              <a:t>AL</a:t>
            </a:r>
            <a:r>
              <a:rPr lang="en-US" sz="7500" dirty="0">
                <a:solidFill>
                  <a:schemeClr val="bg1"/>
                </a:solidFill>
                <a:latin typeface="Agrandir Narrow Bold"/>
              </a:rPr>
              <a:t> </a:t>
            </a:r>
            <a:r>
              <a:rPr lang="en-US" sz="6600" dirty="0" smtClean="0">
                <a:solidFill>
                  <a:schemeClr val="bg1"/>
                </a:solidFill>
                <a:latin typeface="Agrandir Narrow Bold"/>
              </a:rPr>
              <a:t>PROCESAMIENTO </a:t>
            </a:r>
            <a:r>
              <a:rPr lang="en-US" sz="7200" dirty="0" smtClean="0">
                <a:solidFill>
                  <a:schemeClr val="bg1"/>
                </a:solidFill>
                <a:latin typeface="Agrandir Narrow Bold"/>
              </a:rPr>
              <a:t>DE </a:t>
            </a:r>
            <a:r>
              <a:rPr lang="en-US" sz="7200" dirty="0">
                <a:solidFill>
                  <a:schemeClr val="bg1"/>
                </a:solidFill>
                <a:latin typeface="Agrandir Narrow Bold"/>
              </a:rPr>
              <a:t>SEÑALES </a:t>
            </a:r>
            <a:r>
              <a:rPr lang="en-US" sz="7200" dirty="0" smtClean="0">
                <a:solidFill>
                  <a:schemeClr val="bg1"/>
                </a:solidFill>
                <a:latin typeface="Agrandir Narrow Bold"/>
              </a:rPr>
              <a:t>E IMÁGENES</a:t>
            </a:r>
          </a:p>
          <a:p>
            <a:pPr algn="r"/>
            <a:r>
              <a:rPr lang="en-US" sz="9600" dirty="0" smtClean="0">
                <a:solidFill>
                  <a:schemeClr val="bg1"/>
                </a:solidFill>
                <a:latin typeface="Agrandir Narrow Bold"/>
              </a:rPr>
              <a:t>BIOMÉDICAS</a:t>
            </a:r>
            <a:endParaRPr lang="en-US" sz="17300" dirty="0">
              <a:solidFill>
                <a:schemeClr val="bg1"/>
              </a:solidFill>
              <a:latin typeface="Agrandir Narrow Bold"/>
            </a:endParaRPr>
          </a:p>
        </p:txBody>
      </p:sp>
      <p:sp>
        <p:nvSpPr>
          <p:cNvPr id="33" name="TextBox 4"/>
          <p:cNvSpPr txBox="1"/>
          <p:nvPr/>
        </p:nvSpPr>
        <p:spPr>
          <a:xfrm>
            <a:off x="11723075" y="6968486"/>
            <a:ext cx="5121506" cy="384721"/>
          </a:xfrm>
          <a:prstGeom prst="rect">
            <a:avLst/>
          </a:prstGeom>
        </p:spPr>
        <p:txBody>
          <a:bodyPr lIns="0" tIns="0" rIns="0" bIns="0" rtlCol="0" anchor="ctr">
            <a:spAutoFit/>
          </a:bodyPr>
          <a:lstStyle/>
          <a:p>
            <a:pPr algn="ctr">
              <a:lnSpc>
                <a:spcPts val="2995"/>
              </a:lnSpc>
            </a:pPr>
            <a:r>
              <a:rPr lang="en-US" sz="2400" b="1" dirty="0" err="1">
                <a:solidFill>
                  <a:srgbClr val="2E9A9F"/>
                </a:solidFill>
                <a:latin typeface="Agrandir Narrow" panose="020B0604020202020204" charset="0"/>
                <a:cs typeface="Arial" panose="020B0604020202020204" pitchFamily="34" charset="0"/>
              </a:rPr>
              <a:t>Bioing</a:t>
            </a:r>
            <a:r>
              <a:rPr lang="en-US" sz="2400" b="1" dirty="0">
                <a:solidFill>
                  <a:srgbClr val="2E9A9F"/>
                </a:solidFill>
                <a:latin typeface="Agrandir Narrow" panose="020B0604020202020204" charset="0"/>
                <a:cs typeface="Arial" panose="020B0604020202020204" pitchFamily="34" charset="0"/>
              </a:rPr>
              <a:t>. Aylin Vazquez Chenlo</a:t>
            </a:r>
          </a:p>
        </p:txBody>
      </p:sp>
      <p:grpSp>
        <p:nvGrpSpPr>
          <p:cNvPr id="42" name="Grupo 41"/>
          <p:cNvGrpSpPr/>
          <p:nvPr/>
        </p:nvGrpSpPr>
        <p:grpSpPr>
          <a:xfrm>
            <a:off x="11201400" y="8801100"/>
            <a:ext cx="5643181" cy="384721"/>
            <a:chOff x="9982199" y="8077846"/>
            <a:chExt cx="5643181" cy="384721"/>
          </a:xfrm>
        </p:grpSpPr>
        <p:sp>
          <p:nvSpPr>
            <p:cNvPr id="43" name="AutoShape 3"/>
            <p:cNvSpPr/>
            <p:nvPr/>
          </p:nvSpPr>
          <p:spPr>
            <a:xfrm>
              <a:off x="9982199" y="8241631"/>
              <a:ext cx="5643181" cy="0"/>
            </a:xfrm>
            <a:prstGeom prst="line">
              <a:avLst/>
            </a:prstGeom>
            <a:ln w="1079500" cap="rnd">
              <a:solidFill>
                <a:srgbClr val="FFDE59"/>
              </a:solidFill>
              <a:prstDash val="solid"/>
              <a:headEnd type="none" w="sm" len="sm"/>
              <a:tailEnd type="none" w="sm" len="sm"/>
            </a:ln>
          </p:spPr>
        </p:sp>
        <p:sp>
          <p:nvSpPr>
            <p:cNvPr id="44" name="TextBox 4"/>
            <p:cNvSpPr txBox="1"/>
            <p:nvPr/>
          </p:nvSpPr>
          <p:spPr>
            <a:xfrm>
              <a:off x="10243037" y="8077846"/>
              <a:ext cx="5121506" cy="384721"/>
            </a:xfrm>
            <a:prstGeom prst="rect">
              <a:avLst/>
            </a:prstGeom>
          </p:spPr>
          <p:txBody>
            <a:bodyPr lIns="0" tIns="0" rIns="0" bIns="0" rtlCol="0" anchor="ctr">
              <a:spAutoFit/>
            </a:bodyPr>
            <a:lstStyle/>
            <a:p>
              <a:pPr algn="ctr">
                <a:lnSpc>
                  <a:spcPts val="2995"/>
                </a:lnSpc>
              </a:pPr>
              <a:r>
                <a:rPr lang="en-US" sz="2995" dirty="0" err="1">
                  <a:solidFill>
                    <a:srgbClr val="000000"/>
                  </a:solidFill>
                  <a:latin typeface="Agrandir Narrow Bold"/>
                </a:rPr>
                <a:t>Bioingeniería</a:t>
              </a:r>
              <a:r>
                <a:rPr lang="en-US" sz="2995" dirty="0">
                  <a:solidFill>
                    <a:srgbClr val="000000"/>
                  </a:solidFill>
                  <a:latin typeface="Agrandir Narrow Bold"/>
                </a:rPr>
                <a:t> - 2024 </a:t>
              </a:r>
              <a:r>
                <a:rPr lang="en-US" sz="2995" dirty="0" smtClean="0">
                  <a:solidFill>
                    <a:srgbClr val="000000"/>
                  </a:solidFill>
                  <a:latin typeface="Agrandir Narrow Bold"/>
                </a:rPr>
                <a:t>Q2</a:t>
              </a:r>
              <a:endParaRPr lang="en-US" sz="2995" dirty="0">
                <a:solidFill>
                  <a:srgbClr val="000000"/>
                </a:solidFill>
                <a:latin typeface="Agrandir Narrow Bold"/>
              </a:endParaRPr>
            </a:p>
          </p:txBody>
        </p:sp>
      </p:grpSp>
      <p:grpSp>
        <p:nvGrpSpPr>
          <p:cNvPr id="47" name="Grupo 46"/>
          <p:cNvGrpSpPr/>
          <p:nvPr/>
        </p:nvGrpSpPr>
        <p:grpSpPr>
          <a:xfrm>
            <a:off x="-1371600" y="1485900"/>
            <a:ext cx="9144001" cy="8439150"/>
            <a:chOff x="-1371600" y="1485900"/>
            <a:chExt cx="9144001" cy="8439150"/>
          </a:xfrm>
        </p:grpSpPr>
        <p:sp>
          <p:nvSpPr>
            <p:cNvPr id="48" name="Freeform 8"/>
            <p:cNvSpPr/>
            <p:nvPr/>
          </p:nvSpPr>
          <p:spPr>
            <a:xfrm>
              <a:off x="3657601" y="3495832"/>
              <a:ext cx="4114800" cy="6429218"/>
            </a:xfrm>
            <a:prstGeom prst="flowChartAlternateProcess">
              <a:avLst/>
            </a:prstGeom>
            <a:blipFill>
              <a:blip r:embed="rId3"/>
              <a:srcRect/>
              <a:stretch>
                <a:fillRect l="-1673" t="-815" r="-164557"/>
              </a:stretch>
            </a:blipFill>
          </p:spPr>
        </p:sp>
        <p:sp>
          <p:nvSpPr>
            <p:cNvPr id="49" name="Freeform 7"/>
            <p:cNvSpPr/>
            <p:nvPr/>
          </p:nvSpPr>
          <p:spPr>
            <a:xfrm>
              <a:off x="-1371600" y="3987809"/>
              <a:ext cx="5729799" cy="5796523"/>
            </a:xfrm>
            <a:custGeom>
              <a:avLst/>
              <a:gdLst/>
              <a:ahLst/>
              <a:cxnLst/>
              <a:rect l="l" t="t" r="r" b="b"/>
              <a:pathLst>
                <a:path w="5729799" h="5796523">
                  <a:moveTo>
                    <a:pt x="0" y="0"/>
                  </a:moveTo>
                  <a:lnTo>
                    <a:pt x="5729799" y="0"/>
                  </a:lnTo>
                  <a:lnTo>
                    <a:pt x="5729799" y="5796523"/>
                  </a:lnTo>
                  <a:lnTo>
                    <a:pt x="0" y="5796523"/>
                  </a:lnTo>
                  <a:lnTo>
                    <a:pt x="0" y="0"/>
                  </a:lnTo>
                  <a:close/>
                </a:path>
              </a:pathLst>
            </a:custGeom>
            <a:blipFill>
              <a:blip r:embed="rId4"/>
              <a:stretch>
                <a:fillRect l="-26238" r="-40825"/>
              </a:stretch>
            </a:blipFill>
          </p:spPr>
        </p:sp>
        <p:sp>
          <p:nvSpPr>
            <p:cNvPr id="50" name="Freeform 8"/>
            <p:cNvSpPr/>
            <p:nvPr/>
          </p:nvSpPr>
          <p:spPr>
            <a:xfrm>
              <a:off x="3657601" y="4914900"/>
              <a:ext cx="4114800" cy="2724150"/>
            </a:xfrm>
            <a:prstGeom prst="flowChartAlternateProcess">
              <a:avLst/>
            </a:prstGeom>
            <a:blipFill>
              <a:blip r:embed="rId3"/>
              <a:srcRect/>
              <a:stretch>
                <a:fillRect l="-1673" t="-54016" r="-164557" b="-83915"/>
              </a:stretch>
            </a:blipFill>
          </p:spPr>
        </p:sp>
        <p:sp>
          <p:nvSpPr>
            <p:cNvPr id="51" name="Freeform 8"/>
            <p:cNvSpPr/>
            <p:nvPr/>
          </p:nvSpPr>
          <p:spPr>
            <a:xfrm>
              <a:off x="3657600" y="1485900"/>
              <a:ext cx="4114800" cy="3657600"/>
            </a:xfrm>
            <a:prstGeom prst="triangle">
              <a:avLst/>
            </a:prstGeom>
            <a:blipFill>
              <a:blip r:embed="rId3"/>
              <a:srcRect/>
              <a:stretch>
                <a:fillRect l="-1672" t="53523" r="-164559" b="-130731"/>
              </a:stretch>
            </a:blipFill>
          </p:spPr>
        </p:sp>
      </p:grpSp>
      <p:sp>
        <p:nvSpPr>
          <p:cNvPr id="52" name="Freeform 6"/>
          <p:cNvSpPr/>
          <p:nvPr/>
        </p:nvSpPr>
        <p:spPr>
          <a:xfrm>
            <a:off x="943808" y="685200"/>
            <a:ext cx="3047911" cy="1496626"/>
          </a:xfrm>
          <a:custGeom>
            <a:avLst/>
            <a:gdLst/>
            <a:ahLst/>
            <a:cxnLst/>
            <a:rect l="l" t="t" r="r" b="b"/>
            <a:pathLst>
              <a:path w="3047911" h="1496626">
                <a:moveTo>
                  <a:pt x="0" y="0"/>
                </a:moveTo>
                <a:lnTo>
                  <a:pt x="3047911" y="0"/>
                </a:lnTo>
                <a:lnTo>
                  <a:pt x="3047911" y="1496625"/>
                </a:lnTo>
                <a:lnTo>
                  <a:pt x="0" y="1496625"/>
                </a:lnTo>
                <a:lnTo>
                  <a:pt x="0" y="0"/>
                </a:lnTo>
                <a:close/>
              </a:path>
            </a:pathLst>
          </a:custGeom>
          <a:blipFill>
            <a:blip r:embed="rId5"/>
            <a:stretch>
              <a:fillRect/>
            </a:stretch>
          </a:blipFill>
        </p:spPr>
      </p:sp>
      <p:sp>
        <p:nvSpPr>
          <p:cNvPr id="53" name="TextBox 4"/>
          <p:cNvSpPr txBox="1"/>
          <p:nvPr/>
        </p:nvSpPr>
        <p:spPr>
          <a:xfrm>
            <a:off x="11723075" y="6474978"/>
            <a:ext cx="5121506" cy="384721"/>
          </a:xfrm>
          <a:prstGeom prst="rect">
            <a:avLst/>
          </a:prstGeom>
        </p:spPr>
        <p:txBody>
          <a:bodyPr lIns="0" tIns="0" rIns="0" bIns="0" rtlCol="0" anchor="ctr">
            <a:spAutoFit/>
          </a:bodyPr>
          <a:lstStyle/>
          <a:p>
            <a:pPr algn="ctr">
              <a:lnSpc>
                <a:spcPts val="2995"/>
              </a:lnSpc>
            </a:pPr>
            <a:r>
              <a:rPr lang="en-US" sz="2400" b="1" dirty="0" err="1" smtClean="0">
                <a:solidFill>
                  <a:srgbClr val="2E9A9F"/>
                </a:solidFill>
                <a:latin typeface="Agrandir Narrow" panose="020B0604020202020204" charset="0"/>
                <a:cs typeface="Arial" panose="020B0604020202020204" pitchFamily="34" charset="0"/>
              </a:rPr>
              <a:t>Bioing</a:t>
            </a:r>
            <a:r>
              <a:rPr lang="en-US" sz="2400" b="1" dirty="0" smtClean="0">
                <a:solidFill>
                  <a:srgbClr val="2E9A9F"/>
                </a:solidFill>
                <a:latin typeface="Agrandir Narrow" panose="020B0604020202020204" charset="0"/>
                <a:cs typeface="Arial" panose="020B0604020202020204" pitchFamily="34" charset="0"/>
              </a:rPr>
              <a:t>. Victoria </a:t>
            </a:r>
            <a:r>
              <a:rPr lang="en-US" sz="2400" b="1" dirty="0" err="1" smtClean="0">
                <a:solidFill>
                  <a:srgbClr val="2E9A9F"/>
                </a:solidFill>
                <a:latin typeface="Agrandir Narrow" panose="020B0604020202020204" charset="0"/>
                <a:cs typeface="Arial" panose="020B0604020202020204" pitchFamily="34" charset="0"/>
              </a:rPr>
              <a:t>Reppucci</a:t>
            </a:r>
            <a:endParaRPr lang="en-US" sz="2400" b="1" dirty="0">
              <a:solidFill>
                <a:srgbClr val="2E9A9F"/>
              </a:solidFill>
              <a:latin typeface="Agrandir Narrow" panose="020B060402020202020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724150"/>
          </a:xfrm>
          <a:prstGeom prst="rect">
            <a:avLst/>
          </a:prstGeom>
        </p:spPr>
        <p:txBody>
          <a:bodyPr lIns="0" tIns="0" rIns="0" bIns="0" rtlCol="0" anchor="t">
            <a:spAutoFit/>
          </a:bodyPr>
          <a:lstStyle/>
          <a:p>
            <a:pPr marL="0" lvl="0" indent="0" algn="ctr">
              <a:lnSpc>
                <a:spcPts val="18000"/>
              </a:lnSpc>
              <a:spcBef>
                <a:spcPct val="0"/>
              </a:spcBef>
            </a:pPr>
            <a:r>
              <a:rPr lang="en-US" sz="15000">
                <a:solidFill>
                  <a:srgbClr val="00C4CC"/>
                </a:solidFill>
                <a:latin typeface="Agrandir Narrow Bold"/>
              </a:rPr>
              <a:t>BIO</a:t>
            </a:r>
            <a:r>
              <a:rPr lang="en-US" sz="15000">
                <a:solidFill>
                  <a:srgbClr val="01558A"/>
                </a:solidFill>
                <a:latin typeface="Agrandir Narrow Bold"/>
              </a:rPr>
              <a:t>SEÑALES</a:t>
            </a:r>
          </a:p>
        </p:txBody>
      </p:sp>
      <p:sp>
        <p:nvSpPr>
          <p:cNvPr id="3" name="TextBox 3"/>
          <p:cNvSpPr txBox="1"/>
          <p:nvPr/>
        </p:nvSpPr>
        <p:spPr>
          <a:xfrm>
            <a:off x="1748084" y="8492509"/>
            <a:ext cx="236741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eléctrica</a:t>
            </a:r>
            <a:endParaRPr lang="en-US" sz="4000" dirty="0">
              <a:solidFill>
                <a:srgbClr val="00C4CC"/>
              </a:solidFill>
              <a:latin typeface="Open Sans"/>
            </a:endParaRPr>
          </a:p>
        </p:txBody>
      </p:sp>
      <p:sp>
        <p:nvSpPr>
          <p:cNvPr id="4" name="TextBox 4"/>
          <p:cNvSpPr txBox="1"/>
          <p:nvPr/>
        </p:nvSpPr>
        <p:spPr>
          <a:xfrm>
            <a:off x="5473725" y="8492509"/>
            <a:ext cx="734055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cuerpo</a:t>
            </a:r>
            <a:r>
              <a:rPr lang="en-US" sz="4000" dirty="0">
                <a:solidFill>
                  <a:srgbClr val="00C4CC"/>
                </a:solidFill>
                <a:latin typeface="Open Sans"/>
              </a:rPr>
              <a:t> </a:t>
            </a:r>
            <a:r>
              <a:rPr lang="en-US" sz="4000" dirty="0" err="1">
                <a:solidFill>
                  <a:srgbClr val="00C4CC"/>
                </a:solidFill>
                <a:latin typeface="Open Sans"/>
              </a:rPr>
              <a:t>humano</a:t>
            </a:r>
            <a:r>
              <a:rPr lang="en-US" sz="4000" dirty="0">
                <a:solidFill>
                  <a:srgbClr val="00C4CC"/>
                </a:solidFill>
                <a:latin typeface="Open Sans"/>
              </a:rPr>
              <a:t> / </a:t>
            </a:r>
            <a:r>
              <a:rPr lang="en-US" sz="4000" dirty="0" err="1">
                <a:solidFill>
                  <a:srgbClr val="00C4CC"/>
                </a:solidFill>
                <a:latin typeface="Open Sans"/>
              </a:rPr>
              <a:t>sensores</a:t>
            </a:r>
            <a:endParaRPr lang="en-US" sz="4000" dirty="0">
              <a:solidFill>
                <a:srgbClr val="00C4CC"/>
              </a:solidFill>
              <a:latin typeface="Open Sans"/>
            </a:endParaRPr>
          </a:p>
        </p:txBody>
      </p:sp>
      <p:sp>
        <p:nvSpPr>
          <p:cNvPr id="5" name="TextBox 5"/>
          <p:cNvSpPr txBox="1"/>
          <p:nvPr/>
        </p:nvSpPr>
        <p:spPr>
          <a:xfrm>
            <a:off x="14343039" y="8408194"/>
            <a:ext cx="2183805" cy="1231106"/>
          </a:xfrm>
          <a:prstGeom prst="rect">
            <a:avLst/>
          </a:prstGeom>
        </p:spPr>
        <p:txBody>
          <a:bodyPr lIns="0" tIns="0" rIns="0" bIns="0" rtlCol="0" anchor="t">
            <a:spAutoFit/>
          </a:bodyPr>
          <a:lstStyle/>
          <a:p>
            <a:pPr algn="ctr"/>
            <a:r>
              <a:rPr lang="en-US" sz="4000" dirty="0" err="1">
                <a:solidFill>
                  <a:srgbClr val="00C4CC"/>
                </a:solidFill>
                <a:latin typeface="Open Sans"/>
              </a:rPr>
              <a:t>sistema</a:t>
            </a:r>
            <a:endParaRPr lang="en-US" sz="4000" dirty="0">
              <a:solidFill>
                <a:srgbClr val="00C4CC"/>
              </a:solidFill>
              <a:latin typeface="Open Sans"/>
            </a:endParaRPr>
          </a:p>
          <a:p>
            <a:pPr algn="ctr"/>
            <a:r>
              <a:rPr lang="en-US" sz="4000" dirty="0" err="1">
                <a:solidFill>
                  <a:srgbClr val="00C4CC"/>
                </a:solidFill>
                <a:latin typeface="Open Sans"/>
              </a:rPr>
              <a:t>dinámico</a:t>
            </a:r>
            <a:endParaRPr lang="en-US" sz="4000" dirty="0">
              <a:solidFill>
                <a:srgbClr val="00C4CC"/>
              </a:solidFill>
              <a:latin typeface="Open Sans"/>
            </a:endParaRPr>
          </a:p>
        </p:txBody>
      </p:sp>
      <p:sp>
        <p:nvSpPr>
          <p:cNvPr id="6" name="TextBox 6"/>
          <p:cNvSpPr txBox="1"/>
          <p:nvPr/>
        </p:nvSpPr>
        <p:spPr>
          <a:xfrm>
            <a:off x="5144717" y="7428864"/>
            <a:ext cx="8314234"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TRANSMISIÓN/RECEPCIÓN</a:t>
            </a:r>
          </a:p>
        </p:txBody>
      </p:sp>
      <p:sp>
        <p:nvSpPr>
          <p:cNvPr id="7" name="TextBox 7"/>
          <p:cNvSpPr txBox="1"/>
          <p:nvPr/>
        </p:nvSpPr>
        <p:spPr>
          <a:xfrm>
            <a:off x="1554335" y="7428864"/>
            <a:ext cx="2754908"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ENERGÍA</a:t>
            </a:r>
          </a:p>
        </p:txBody>
      </p:sp>
      <p:sp>
        <p:nvSpPr>
          <p:cNvPr id="8" name="TextBox 8"/>
          <p:cNvSpPr txBox="1"/>
          <p:nvPr/>
        </p:nvSpPr>
        <p:spPr>
          <a:xfrm>
            <a:off x="14297150" y="7428864"/>
            <a:ext cx="2436515"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TIEMPO</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724150"/>
          </a:xfrm>
          <a:prstGeom prst="rect">
            <a:avLst/>
          </a:prstGeom>
        </p:spPr>
        <p:txBody>
          <a:bodyPr lIns="0" tIns="0" rIns="0" bIns="0" rtlCol="0" anchor="t">
            <a:spAutoFit/>
          </a:bodyPr>
          <a:lstStyle/>
          <a:p>
            <a:pPr marL="0" lvl="0" indent="0" algn="ctr">
              <a:lnSpc>
                <a:spcPts val="18000"/>
              </a:lnSpc>
              <a:spcBef>
                <a:spcPct val="0"/>
              </a:spcBef>
            </a:pPr>
            <a:r>
              <a:rPr lang="en-US" sz="15000">
                <a:solidFill>
                  <a:srgbClr val="00C4CC"/>
                </a:solidFill>
                <a:latin typeface="Agrandir Narrow Bold"/>
              </a:rPr>
              <a:t>BIO</a:t>
            </a:r>
            <a:r>
              <a:rPr lang="en-US" sz="15000">
                <a:solidFill>
                  <a:srgbClr val="01558A"/>
                </a:solidFill>
                <a:latin typeface="Agrandir Narrow Bold"/>
              </a:rPr>
              <a:t>SEÑALES</a:t>
            </a:r>
          </a:p>
        </p:txBody>
      </p:sp>
      <p:sp>
        <p:nvSpPr>
          <p:cNvPr id="3" name="TextBox 3"/>
          <p:cNvSpPr txBox="1"/>
          <p:nvPr/>
        </p:nvSpPr>
        <p:spPr>
          <a:xfrm>
            <a:off x="2096887" y="1228725"/>
            <a:ext cx="14094227" cy="3038475"/>
          </a:xfrm>
          <a:prstGeom prst="rect">
            <a:avLst/>
          </a:prstGeom>
        </p:spPr>
        <p:txBody>
          <a:bodyPr lIns="0" tIns="0" rIns="0" bIns="0" rtlCol="0" anchor="t">
            <a:spAutoFit/>
          </a:bodyPr>
          <a:lstStyle/>
          <a:p>
            <a:pPr marL="0" lvl="0" indent="0" algn="ctr">
              <a:lnSpc>
                <a:spcPts val="20159"/>
              </a:lnSpc>
              <a:spcBef>
                <a:spcPct val="0"/>
              </a:spcBef>
            </a:pPr>
            <a:r>
              <a:rPr lang="en-US" sz="16799">
                <a:solidFill>
                  <a:srgbClr val="FFFFFF"/>
                </a:solidFill>
                <a:latin typeface="Agrandir Narrow Bold"/>
              </a:rPr>
              <a:t>PROCESAR</a:t>
            </a:r>
          </a:p>
        </p:txBody>
      </p:sp>
      <p:sp>
        <p:nvSpPr>
          <p:cNvPr id="10" name="TextBox 10"/>
          <p:cNvSpPr txBox="1"/>
          <p:nvPr/>
        </p:nvSpPr>
        <p:spPr>
          <a:xfrm>
            <a:off x="1618059" y="6448202"/>
            <a:ext cx="2566789"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Cuantificar</a:t>
            </a:r>
          </a:p>
        </p:txBody>
      </p:sp>
      <p:sp>
        <p:nvSpPr>
          <p:cNvPr id="11" name="TextBox 11"/>
          <p:cNvSpPr txBox="1"/>
          <p:nvPr/>
        </p:nvSpPr>
        <p:spPr>
          <a:xfrm>
            <a:off x="6437821" y="6448202"/>
            <a:ext cx="5351687" cy="718145"/>
          </a:xfrm>
          <a:prstGeom prst="rect">
            <a:avLst/>
          </a:prstGeom>
        </p:spPr>
        <p:txBody>
          <a:bodyPr wrap="square" lIns="0" tIns="0" rIns="0" bIns="0" rtlCol="0" anchor="t">
            <a:spAutoFit/>
          </a:bodyPr>
          <a:lstStyle/>
          <a:p>
            <a:pPr algn="ctr">
              <a:lnSpc>
                <a:spcPts val="5600"/>
              </a:lnSpc>
            </a:pPr>
            <a:r>
              <a:rPr lang="en-US" sz="4000" dirty="0" err="1">
                <a:solidFill>
                  <a:srgbClr val="FFFFFF"/>
                </a:solidFill>
                <a:latin typeface="Open Sans"/>
              </a:rPr>
              <a:t>Generar</a:t>
            </a:r>
            <a:r>
              <a:rPr lang="en-US" sz="4000" dirty="0">
                <a:solidFill>
                  <a:srgbClr val="FFFFFF"/>
                </a:solidFill>
                <a:latin typeface="Open Sans"/>
              </a:rPr>
              <a:t> / </a:t>
            </a:r>
            <a:r>
              <a:rPr lang="en-US" sz="4000" dirty="0" err="1">
                <a:solidFill>
                  <a:srgbClr val="FFFFFF"/>
                </a:solidFill>
                <a:latin typeface="Open Sans"/>
              </a:rPr>
              <a:t>Posibilitar</a:t>
            </a:r>
            <a:endParaRPr lang="en-US" sz="4000" dirty="0">
              <a:solidFill>
                <a:srgbClr val="FFFFFF"/>
              </a:solidFill>
              <a:latin typeface="Open Sans"/>
            </a:endParaRPr>
          </a:p>
        </p:txBody>
      </p:sp>
      <p:sp>
        <p:nvSpPr>
          <p:cNvPr id="12" name="TextBox 12"/>
          <p:cNvSpPr txBox="1"/>
          <p:nvPr/>
        </p:nvSpPr>
        <p:spPr>
          <a:xfrm>
            <a:off x="14529745" y="6448202"/>
            <a:ext cx="1749723"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Evaluar</a:t>
            </a:r>
          </a:p>
        </p:txBody>
      </p:sp>
      <p:sp>
        <p:nvSpPr>
          <p:cNvPr id="19" name="TextBox 3"/>
          <p:cNvSpPr txBox="1"/>
          <p:nvPr/>
        </p:nvSpPr>
        <p:spPr>
          <a:xfrm>
            <a:off x="1748084" y="8492509"/>
            <a:ext cx="236741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eléctrica</a:t>
            </a:r>
            <a:endParaRPr lang="en-US" sz="4000" dirty="0">
              <a:solidFill>
                <a:srgbClr val="00C4CC"/>
              </a:solidFill>
              <a:latin typeface="Open Sans"/>
            </a:endParaRPr>
          </a:p>
        </p:txBody>
      </p:sp>
      <p:sp>
        <p:nvSpPr>
          <p:cNvPr id="20" name="TextBox 4"/>
          <p:cNvSpPr txBox="1"/>
          <p:nvPr/>
        </p:nvSpPr>
        <p:spPr>
          <a:xfrm>
            <a:off x="5473725" y="8492509"/>
            <a:ext cx="734055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cuerpo</a:t>
            </a:r>
            <a:r>
              <a:rPr lang="en-US" sz="4000" dirty="0">
                <a:solidFill>
                  <a:srgbClr val="00C4CC"/>
                </a:solidFill>
                <a:latin typeface="Open Sans"/>
              </a:rPr>
              <a:t> </a:t>
            </a:r>
            <a:r>
              <a:rPr lang="en-US" sz="4000" dirty="0" err="1">
                <a:solidFill>
                  <a:srgbClr val="00C4CC"/>
                </a:solidFill>
                <a:latin typeface="Open Sans"/>
              </a:rPr>
              <a:t>humano</a:t>
            </a:r>
            <a:r>
              <a:rPr lang="en-US" sz="4000" dirty="0">
                <a:solidFill>
                  <a:srgbClr val="00C4CC"/>
                </a:solidFill>
                <a:latin typeface="Open Sans"/>
              </a:rPr>
              <a:t> / </a:t>
            </a:r>
            <a:r>
              <a:rPr lang="en-US" sz="4000" dirty="0" err="1">
                <a:solidFill>
                  <a:srgbClr val="00C4CC"/>
                </a:solidFill>
                <a:latin typeface="Open Sans"/>
              </a:rPr>
              <a:t>sensores</a:t>
            </a:r>
            <a:endParaRPr lang="en-US" sz="4000" dirty="0">
              <a:solidFill>
                <a:srgbClr val="00C4CC"/>
              </a:solidFill>
              <a:latin typeface="Open Sans"/>
            </a:endParaRPr>
          </a:p>
        </p:txBody>
      </p:sp>
      <p:sp>
        <p:nvSpPr>
          <p:cNvPr id="21" name="TextBox 5"/>
          <p:cNvSpPr txBox="1"/>
          <p:nvPr/>
        </p:nvSpPr>
        <p:spPr>
          <a:xfrm>
            <a:off x="14343039" y="8408194"/>
            <a:ext cx="2183805" cy="1231106"/>
          </a:xfrm>
          <a:prstGeom prst="rect">
            <a:avLst/>
          </a:prstGeom>
        </p:spPr>
        <p:txBody>
          <a:bodyPr lIns="0" tIns="0" rIns="0" bIns="0" rtlCol="0" anchor="t">
            <a:spAutoFit/>
          </a:bodyPr>
          <a:lstStyle/>
          <a:p>
            <a:pPr algn="ctr"/>
            <a:r>
              <a:rPr lang="en-US" sz="4000" dirty="0" err="1">
                <a:solidFill>
                  <a:srgbClr val="00C4CC"/>
                </a:solidFill>
                <a:latin typeface="Open Sans"/>
              </a:rPr>
              <a:t>sistema</a:t>
            </a:r>
            <a:endParaRPr lang="en-US" sz="4000" dirty="0">
              <a:solidFill>
                <a:srgbClr val="00C4CC"/>
              </a:solidFill>
              <a:latin typeface="Open Sans"/>
            </a:endParaRPr>
          </a:p>
          <a:p>
            <a:pPr algn="ctr"/>
            <a:r>
              <a:rPr lang="en-US" sz="4000" dirty="0" err="1">
                <a:solidFill>
                  <a:srgbClr val="00C4CC"/>
                </a:solidFill>
                <a:latin typeface="Open Sans"/>
              </a:rPr>
              <a:t>dinámico</a:t>
            </a:r>
            <a:endParaRPr lang="en-US" sz="4000" dirty="0">
              <a:solidFill>
                <a:srgbClr val="00C4CC"/>
              </a:solidFill>
              <a:latin typeface="Open Sans"/>
            </a:endParaRPr>
          </a:p>
        </p:txBody>
      </p:sp>
      <p:sp>
        <p:nvSpPr>
          <p:cNvPr id="22" name="TextBox 6"/>
          <p:cNvSpPr txBox="1"/>
          <p:nvPr/>
        </p:nvSpPr>
        <p:spPr>
          <a:xfrm>
            <a:off x="5144717" y="7428864"/>
            <a:ext cx="8314234"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TRANSMISIÓN/RECEPCIÓN</a:t>
            </a:r>
          </a:p>
        </p:txBody>
      </p:sp>
      <p:sp>
        <p:nvSpPr>
          <p:cNvPr id="23" name="TextBox 7"/>
          <p:cNvSpPr txBox="1"/>
          <p:nvPr/>
        </p:nvSpPr>
        <p:spPr>
          <a:xfrm>
            <a:off x="1554335" y="7428864"/>
            <a:ext cx="2754908"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ENERGÍA</a:t>
            </a:r>
          </a:p>
        </p:txBody>
      </p:sp>
      <p:sp>
        <p:nvSpPr>
          <p:cNvPr id="24" name="TextBox 8"/>
          <p:cNvSpPr txBox="1"/>
          <p:nvPr/>
        </p:nvSpPr>
        <p:spPr>
          <a:xfrm>
            <a:off x="14297150" y="7428864"/>
            <a:ext cx="2436515"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TIEMPO</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705225"/>
            <a:ext cx="14094227" cy="1857375"/>
          </a:xfrm>
          <a:prstGeom prst="rect">
            <a:avLst/>
          </a:prstGeom>
        </p:spPr>
        <p:txBody>
          <a:bodyPr lIns="0" tIns="0" rIns="0" bIns="0" rtlCol="0" anchor="t">
            <a:spAutoFit/>
          </a:bodyPr>
          <a:lstStyle/>
          <a:p>
            <a:pPr marL="0" lvl="0" indent="0" algn="ctr">
              <a:lnSpc>
                <a:spcPts val="12359"/>
              </a:lnSpc>
              <a:spcBef>
                <a:spcPct val="0"/>
              </a:spcBef>
            </a:pPr>
            <a:r>
              <a:rPr lang="en-US" sz="10299">
                <a:solidFill>
                  <a:srgbClr val="00C4CC"/>
                </a:solidFill>
                <a:latin typeface="Agrandir Narrow Bold"/>
              </a:rPr>
              <a:t>SEÑALES </a:t>
            </a:r>
            <a:r>
              <a:rPr lang="en-US" sz="10299">
                <a:solidFill>
                  <a:srgbClr val="01558A"/>
                </a:solidFill>
                <a:latin typeface="Agrandir Narrow Bold"/>
              </a:rPr>
              <a:t>BIO</a:t>
            </a:r>
            <a:r>
              <a:rPr lang="en-US" sz="10299">
                <a:solidFill>
                  <a:srgbClr val="FFE052"/>
                </a:solidFill>
                <a:latin typeface="Agrandir Narrow Bold"/>
              </a:rPr>
              <a:t>MÉDICAS</a:t>
            </a:r>
          </a:p>
        </p:txBody>
      </p:sp>
      <p:sp>
        <p:nvSpPr>
          <p:cNvPr id="3" name="TextBox 3"/>
          <p:cNvSpPr txBox="1"/>
          <p:nvPr/>
        </p:nvSpPr>
        <p:spPr>
          <a:xfrm>
            <a:off x="2096887" y="1228725"/>
            <a:ext cx="14094227" cy="3038475"/>
          </a:xfrm>
          <a:prstGeom prst="rect">
            <a:avLst/>
          </a:prstGeom>
        </p:spPr>
        <p:txBody>
          <a:bodyPr lIns="0" tIns="0" rIns="0" bIns="0" rtlCol="0" anchor="t">
            <a:spAutoFit/>
          </a:bodyPr>
          <a:lstStyle/>
          <a:p>
            <a:pPr marL="0" lvl="0" indent="0" algn="ctr">
              <a:lnSpc>
                <a:spcPts val="20159"/>
              </a:lnSpc>
              <a:spcBef>
                <a:spcPct val="0"/>
              </a:spcBef>
            </a:pPr>
            <a:r>
              <a:rPr lang="en-US" sz="16799">
                <a:solidFill>
                  <a:srgbClr val="FFFFFF"/>
                </a:solidFill>
                <a:latin typeface="Agrandir Narrow Bold"/>
              </a:rPr>
              <a:t>PROCESAR</a:t>
            </a:r>
          </a:p>
        </p:txBody>
      </p:sp>
      <p:sp>
        <p:nvSpPr>
          <p:cNvPr id="13" name="TextBox 13"/>
          <p:cNvSpPr txBox="1"/>
          <p:nvPr/>
        </p:nvSpPr>
        <p:spPr>
          <a:xfrm>
            <a:off x="10301462" y="5260339"/>
            <a:ext cx="5715888" cy="688974"/>
          </a:xfrm>
          <a:prstGeom prst="rect">
            <a:avLst/>
          </a:prstGeom>
        </p:spPr>
        <p:txBody>
          <a:bodyPr lIns="0" tIns="0" rIns="0" bIns="0" rtlCol="0" anchor="t">
            <a:spAutoFit/>
          </a:bodyPr>
          <a:lstStyle/>
          <a:p>
            <a:pPr algn="ctr">
              <a:lnSpc>
                <a:spcPts val="5600"/>
              </a:lnSpc>
            </a:pPr>
            <a:r>
              <a:rPr lang="en-US" sz="4000" dirty="0">
                <a:solidFill>
                  <a:srgbClr val="FFC331"/>
                </a:solidFill>
                <a:latin typeface="Open Sans"/>
              </a:rPr>
              <a:t>“DIAGNÓSTICO”</a:t>
            </a:r>
          </a:p>
        </p:txBody>
      </p:sp>
      <p:sp>
        <p:nvSpPr>
          <p:cNvPr id="23" name="TextBox 10"/>
          <p:cNvSpPr txBox="1"/>
          <p:nvPr/>
        </p:nvSpPr>
        <p:spPr>
          <a:xfrm>
            <a:off x="1618059" y="6448202"/>
            <a:ext cx="2566789"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Cuantificar</a:t>
            </a:r>
          </a:p>
        </p:txBody>
      </p:sp>
      <p:sp>
        <p:nvSpPr>
          <p:cNvPr id="24" name="TextBox 11"/>
          <p:cNvSpPr txBox="1"/>
          <p:nvPr/>
        </p:nvSpPr>
        <p:spPr>
          <a:xfrm>
            <a:off x="6437821" y="6448202"/>
            <a:ext cx="5351687" cy="718145"/>
          </a:xfrm>
          <a:prstGeom prst="rect">
            <a:avLst/>
          </a:prstGeom>
        </p:spPr>
        <p:txBody>
          <a:bodyPr wrap="square" lIns="0" tIns="0" rIns="0" bIns="0" rtlCol="0" anchor="t">
            <a:spAutoFit/>
          </a:bodyPr>
          <a:lstStyle/>
          <a:p>
            <a:pPr algn="ctr">
              <a:lnSpc>
                <a:spcPts val="5600"/>
              </a:lnSpc>
            </a:pPr>
            <a:r>
              <a:rPr lang="en-US" sz="4000" dirty="0" err="1">
                <a:solidFill>
                  <a:srgbClr val="FFFFFF"/>
                </a:solidFill>
                <a:latin typeface="Open Sans"/>
              </a:rPr>
              <a:t>Generar</a:t>
            </a:r>
            <a:r>
              <a:rPr lang="en-US" sz="4000" dirty="0">
                <a:solidFill>
                  <a:srgbClr val="FFFFFF"/>
                </a:solidFill>
                <a:latin typeface="Open Sans"/>
              </a:rPr>
              <a:t> / </a:t>
            </a:r>
            <a:r>
              <a:rPr lang="en-US" sz="4000" dirty="0" err="1">
                <a:solidFill>
                  <a:srgbClr val="FFFFFF"/>
                </a:solidFill>
                <a:latin typeface="Open Sans"/>
              </a:rPr>
              <a:t>Posibilitar</a:t>
            </a:r>
            <a:endParaRPr lang="en-US" sz="4000" dirty="0">
              <a:solidFill>
                <a:srgbClr val="FFFFFF"/>
              </a:solidFill>
              <a:latin typeface="Open Sans"/>
            </a:endParaRPr>
          </a:p>
        </p:txBody>
      </p:sp>
      <p:sp>
        <p:nvSpPr>
          <p:cNvPr id="25" name="TextBox 12"/>
          <p:cNvSpPr txBox="1"/>
          <p:nvPr/>
        </p:nvSpPr>
        <p:spPr>
          <a:xfrm>
            <a:off x="14529745" y="6448202"/>
            <a:ext cx="1749723" cy="688974"/>
          </a:xfrm>
          <a:prstGeom prst="rect">
            <a:avLst/>
          </a:prstGeom>
        </p:spPr>
        <p:txBody>
          <a:bodyPr lIns="0" tIns="0" rIns="0" bIns="0" rtlCol="0" anchor="t">
            <a:spAutoFit/>
          </a:bodyPr>
          <a:lstStyle/>
          <a:p>
            <a:pPr algn="ctr">
              <a:lnSpc>
                <a:spcPts val="5600"/>
              </a:lnSpc>
            </a:pPr>
            <a:r>
              <a:rPr lang="en-US" sz="4000">
                <a:solidFill>
                  <a:srgbClr val="FFFFFF"/>
                </a:solidFill>
                <a:latin typeface="Open Sans"/>
              </a:rPr>
              <a:t>Evaluar</a:t>
            </a:r>
          </a:p>
        </p:txBody>
      </p:sp>
      <p:sp>
        <p:nvSpPr>
          <p:cNvPr id="26" name="TextBox 3"/>
          <p:cNvSpPr txBox="1"/>
          <p:nvPr/>
        </p:nvSpPr>
        <p:spPr>
          <a:xfrm>
            <a:off x="1748084" y="8492509"/>
            <a:ext cx="236741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eléctrica</a:t>
            </a:r>
            <a:endParaRPr lang="en-US" sz="4000" dirty="0">
              <a:solidFill>
                <a:srgbClr val="00C4CC"/>
              </a:solidFill>
              <a:latin typeface="Open Sans"/>
            </a:endParaRPr>
          </a:p>
        </p:txBody>
      </p:sp>
      <p:sp>
        <p:nvSpPr>
          <p:cNvPr id="27" name="TextBox 4"/>
          <p:cNvSpPr txBox="1"/>
          <p:nvPr/>
        </p:nvSpPr>
        <p:spPr>
          <a:xfrm>
            <a:off x="5473725" y="8492509"/>
            <a:ext cx="7340550" cy="718145"/>
          </a:xfrm>
          <a:prstGeom prst="rect">
            <a:avLst/>
          </a:prstGeom>
        </p:spPr>
        <p:txBody>
          <a:bodyPr wrap="square" lIns="0" tIns="0" rIns="0" bIns="0" rtlCol="0" anchor="t">
            <a:spAutoFit/>
          </a:bodyPr>
          <a:lstStyle/>
          <a:p>
            <a:pPr algn="ctr">
              <a:lnSpc>
                <a:spcPts val="5600"/>
              </a:lnSpc>
            </a:pPr>
            <a:r>
              <a:rPr lang="en-US" sz="4000" dirty="0" err="1">
                <a:solidFill>
                  <a:srgbClr val="00C4CC"/>
                </a:solidFill>
                <a:latin typeface="Open Sans"/>
              </a:rPr>
              <a:t>cuerpo</a:t>
            </a:r>
            <a:r>
              <a:rPr lang="en-US" sz="4000" dirty="0">
                <a:solidFill>
                  <a:srgbClr val="00C4CC"/>
                </a:solidFill>
                <a:latin typeface="Open Sans"/>
              </a:rPr>
              <a:t> </a:t>
            </a:r>
            <a:r>
              <a:rPr lang="en-US" sz="4000" dirty="0" err="1">
                <a:solidFill>
                  <a:srgbClr val="00C4CC"/>
                </a:solidFill>
                <a:latin typeface="Open Sans"/>
              </a:rPr>
              <a:t>humano</a:t>
            </a:r>
            <a:r>
              <a:rPr lang="en-US" sz="4000" dirty="0">
                <a:solidFill>
                  <a:srgbClr val="00C4CC"/>
                </a:solidFill>
                <a:latin typeface="Open Sans"/>
              </a:rPr>
              <a:t> / </a:t>
            </a:r>
            <a:r>
              <a:rPr lang="en-US" sz="4000" dirty="0" err="1">
                <a:solidFill>
                  <a:srgbClr val="00C4CC"/>
                </a:solidFill>
                <a:latin typeface="Open Sans"/>
              </a:rPr>
              <a:t>sensores</a:t>
            </a:r>
            <a:endParaRPr lang="en-US" sz="4000" dirty="0">
              <a:solidFill>
                <a:srgbClr val="00C4CC"/>
              </a:solidFill>
              <a:latin typeface="Open Sans"/>
            </a:endParaRPr>
          </a:p>
        </p:txBody>
      </p:sp>
      <p:sp>
        <p:nvSpPr>
          <p:cNvPr id="28" name="TextBox 5"/>
          <p:cNvSpPr txBox="1"/>
          <p:nvPr/>
        </p:nvSpPr>
        <p:spPr>
          <a:xfrm>
            <a:off x="14343039" y="8408194"/>
            <a:ext cx="2183805" cy="1231106"/>
          </a:xfrm>
          <a:prstGeom prst="rect">
            <a:avLst/>
          </a:prstGeom>
        </p:spPr>
        <p:txBody>
          <a:bodyPr lIns="0" tIns="0" rIns="0" bIns="0" rtlCol="0" anchor="t">
            <a:spAutoFit/>
          </a:bodyPr>
          <a:lstStyle/>
          <a:p>
            <a:pPr algn="ctr"/>
            <a:r>
              <a:rPr lang="en-US" sz="4000" dirty="0" err="1">
                <a:solidFill>
                  <a:srgbClr val="00C4CC"/>
                </a:solidFill>
                <a:latin typeface="Open Sans"/>
              </a:rPr>
              <a:t>sistema</a:t>
            </a:r>
            <a:endParaRPr lang="en-US" sz="4000" dirty="0">
              <a:solidFill>
                <a:srgbClr val="00C4CC"/>
              </a:solidFill>
              <a:latin typeface="Open Sans"/>
            </a:endParaRPr>
          </a:p>
          <a:p>
            <a:pPr algn="ctr"/>
            <a:r>
              <a:rPr lang="en-US" sz="4000" dirty="0" err="1">
                <a:solidFill>
                  <a:srgbClr val="00C4CC"/>
                </a:solidFill>
                <a:latin typeface="Open Sans"/>
              </a:rPr>
              <a:t>dinámico</a:t>
            </a:r>
            <a:endParaRPr lang="en-US" sz="4000" dirty="0">
              <a:solidFill>
                <a:srgbClr val="00C4CC"/>
              </a:solidFill>
              <a:latin typeface="Open Sans"/>
            </a:endParaRPr>
          </a:p>
        </p:txBody>
      </p:sp>
      <p:sp>
        <p:nvSpPr>
          <p:cNvPr id="29" name="TextBox 6"/>
          <p:cNvSpPr txBox="1"/>
          <p:nvPr/>
        </p:nvSpPr>
        <p:spPr>
          <a:xfrm>
            <a:off x="5144717" y="7428864"/>
            <a:ext cx="8314234"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TRANSMISIÓN/RECEPCIÓN</a:t>
            </a:r>
          </a:p>
        </p:txBody>
      </p:sp>
      <p:sp>
        <p:nvSpPr>
          <p:cNvPr id="30" name="TextBox 7"/>
          <p:cNvSpPr txBox="1"/>
          <p:nvPr/>
        </p:nvSpPr>
        <p:spPr>
          <a:xfrm>
            <a:off x="1554335" y="7428864"/>
            <a:ext cx="2754908"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ENERGÍA</a:t>
            </a:r>
          </a:p>
        </p:txBody>
      </p:sp>
      <p:sp>
        <p:nvSpPr>
          <p:cNvPr id="31" name="TextBox 8"/>
          <p:cNvSpPr txBox="1"/>
          <p:nvPr/>
        </p:nvSpPr>
        <p:spPr>
          <a:xfrm>
            <a:off x="14297150" y="7428864"/>
            <a:ext cx="2436515"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TIEMPO</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920089" y="1852370"/>
            <a:ext cx="8447821" cy="6582261"/>
          </a:xfrm>
          <a:custGeom>
            <a:avLst/>
            <a:gdLst/>
            <a:ahLst/>
            <a:cxnLst/>
            <a:rect l="l" t="t" r="r" b="b"/>
            <a:pathLst>
              <a:path w="8447821" h="6582261">
                <a:moveTo>
                  <a:pt x="0" y="0"/>
                </a:moveTo>
                <a:lnTo>
                  <a:pt x="8447822" y="0"/>
                </a:lnTo>
                <a:lnTo>
                  <a:pt x="8447822" y="6582260"/>
                </a:lnTo>
                <a:lnTo>
                  <a:pt x="0" y="6582260"/>
                </a:lnTo>
                <a:lnTo>
                  <a:pt x="0" y="0"/>
                </a:lnTo>
                <a:close/>
              </a:path>
            </a:pathLst>
          </a:custGeom>
          <a:blipFill>
            <a:blip r:embed="rId3"/>
            <a:stretch>
              <a:fillRect/>
            </a:stretch>
          </a:blipFill>
        </p:spPr>
      </p:sp>
      <p:sp>
        <p:nvSpPr>
          <p:cNvPr id="3" name="TextBox 3"/>
          <p:cNvSpPr txBox="1"/>
          <p:nvPr/>
        </p:nvSpPr>
        <p:spPr>
          <a:xfrm>
            <a:off x="13367911" y="9387075"/>
            <a:ext cx="4449267" cy="488950"/>
          </a:xfrm>
          <a:prstGeom prst="rect">
            <a:avLst/>
          </a:prstGeom>
        </p:spPr>
        <p:txBody>
          <a:bodyPr lIns="0" tIns="0" rIns="0" bIns="0" rtlCol="0" anchor="t">
            <a:spAutoFit/>
          </a:bodyPr>
          <a:lstStyle/>
          <a:p>
            <a:pPr algn="ctr">
              <a:lnSpc>
                <a:spcPts val="3499"/>
              </a:lnSpc>
            </a:pPr>
            <a:r>
              <a:rPr lang="en-US" sz="2499">
                <a:solidFill>
                  <a:srgbClr val="FFFFFF"/>
                </a:solidFill>
                <a:latin typeface="Agrandir Narrow"/>
              </a:rPr>
              <a:t>wikipedia.org/wiki/DIKW_pyramid</a:t>
            </a:r>
          </a:p>
        </p:txBody>
      </p:sp>
      <p:grpSp>
        <p:nvGrpSpPr>
          <p:cNvPr id="4" name="Group 4"/>
          <p:cNvGrpSpPr/>
          <p:nvPr/>
        </p:nvGrpSpPr>
        <p:grpSpPr>
          <a:xfrm rot="-5400000">
            <a:off x="1414870" y="5708454"/>
            <a:ext cx="2910130" cy="2542222"/>
            <a:chOff x="0" y="0"/>
            <a:chExt cx="812800" cy="669556"/>
          </a:xfrm>
        </p:grpSpPr>
        <p:sp>
          <p:nvSpPr>
            <p:cNvPr id="5" name="Freeform 5"/>
            <p:cNvSpPr/>
            <p:nvPr/>
          </p:nvSpPr>
          <p:spPr>
            <a:xfrm>
              <a:off x="0" y="0"/>
              <a:ext cx="812800" cy="669557"/>
            </a:xfrm>
            <a:custGeom>
              <a:avLst/>
              <a:gdLst/>
              <a:ahLst/>
              <a:cxnLst/>
              <a:rect l="l" t="t" r="r" b="b"/>
              <a:pathLst>
                <a:path w="812800" h="669557">
                  <a:moveTo>
                    <a:pt x="812800" y="334778"/>
                  </a:moveTo>
                  <a:lnTo>
                    <a:pt x="406400" y="0"/>
                  </a:lnTo>
                  <a:lnTo>
                    <a:pt x="406400" y="203200"/>
                  </a:lnTo>
                  <a:lnTo>
                    <a:pt x="0" y="203200"/>
                  </a:lnTo>
                  <a:lnTo>
                    <a:pt x="0" y="466357"/>
                  </a:lnTo>
                  <a:lnTo>
                    <a:pt x="406400" y="466357"/>
                  </a:lnTo>
                  <a:lnTo>
                    <a:pt x="406400" y="669557"/>
                  </a:lnTo>
                  <a:lnTo>
                    <a:pt x="812800" y="334778"/>
                  </a:lnTo>
                </a:path>
              </a:pathLst>
            </a:custGeom>
            <a:solidFill>
              <a:srgbClr val="FFDE59"/>
            </a:solidFill>
          </p:spPr>
        </p:sp>
        <p:sp>
          <p:nvSpPr>
            <p:cNvPr id="6" name="TextBox 6"/>
            <p:cNvSpPr txBox="1"/>
            <p:nvPr/>
          </p:nvSpPr>
          <p:spPr>
            <a:xfrm>
              <a:off x="0" y="98425"/>
              <a:ext cx="711200" cy="511175"/>
            </a:xfrm>
            <a:prstGeom prst="rect">
              <a:avLst/>
            </a:prstGeom>
          </p:spPr>
          <p:txBody>
            <a:bodyPr lIns="50800" tIns="50800" rIns="50800" bIns="50800" rtlCol="0" anchor="ctr"/>
            <a:lstStyle/>
            <a:p>
              <a:pPr algn="ctr">
                <a:lnSpc>
                  <a:spcPts val="2000"/>
                </a:lnSpc>
              </a:pPr>
              <a:r>
                <a:rPr lang="en-US">
                  <a:solidFill>
                    <a:srgbClr val="000000"/>
                  </a:solidFill>
                  <a:latin typeface="Agrandir Narrow"/>
                </a:rPr>
                <a:t>PROCESAMIENTO</a:t>
              </a:r>
            </a:p>
            <a:p>
              <a:pPr algn="ctr">
                <a:lnSpc>
                  <a:spcPts val="2000"/>
                </a:lnSpc>
              </a:pPr>
              <a:r>
                <a:rPr lang="en-US">
                  <a:solidFill>
                    <a:srgbClr val="000000"/>
                  </a:solidFill>
                  <a:latin typeface="Agrandir Narrow"/>
                </a:rPr>
                <a:t> DE SEÑALES</a:t>
              </a: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920089" y="1852370"/>
            <a:ext cx="8447821" cy="6582261"/>
          </a:xfrm>
          <a:custGeom>
            <a:avLst/>
            <a:gdLst/>
            <a:ahLst/>
            <a:cxnLst/>
            <a:rect l="l" t="t" r="r" b="b"/>
            <a:pathLst>
              <a:path w="8447821" h="6582261">
                <a:moveTo>
                  <a:pt x="0" y="0"/>
                </a:moveTo>
                <a:lnTo>
                  <a:pt x="8447822" y="0"/>
                </a:lnTo>
                <a:lnTo>
                  <a:pt x="8447822" y="6582260"/>
                </a:lnTo>
                <a:lnTo>
                  <a:pt x="0" y="6582260"/>
                </a:lnTo>
                <a:lnTo>
                  <a:pt x="0" y="0"/>
                </a:lnTo>
                <a:close/>
              </a:path>
            </a:pathLst>
          </a:custGeom>
          <a:blipFill>
            <a:blip r:embed="rId3"/>
            <a:stretch>
              <a:fillRect/>
            </a:stretch>
          </a:blipFill>
        </p:spPr>
      </p:sp>
      <p:sp>
        <p:nvSpPr>
          <p:cNvPr id="6" name="TextBox 6"/>
          <p:cNvSpPr txBox="1"/>
          <p:nvPr/>
        </p:nvSpPr>
        <p:spPr>
          <a:xfrm>
            <a:off x="13367911" y="9387075"/>
            <a:ext cx="4449267" cy="488950"/>
          </a:xfrm>
          <a:prstGeom prst="rect">
            <a:avLst/>
          </a:prstGeom>
        </p:spPr>
        <p:txBody>
          <a:bodyPr lIns="0" tIns="0" rIns="0" bIns="0" rtlCol="0" anchor="t">
            <a:spAutoFit/>
          </a:bodyPr>
          <a:lstStyle/>
          <a:p>
            <a:pPr algn="ctr">
              <a:lnSpc>
                <a:spcPts val="3499"/>
              </a:lnSpc>
            </a:pPr>
            <a:r>
              <a:rPr lang="en-US" sz="2499">
                <a:solidFill>
                  <a:srgbClr val="FFFFFF"/>
                </a:solidFill>
                <a:latin typeface="Agrandir Narrow"/>
              </a:rPr>
              <a:t>wikipedia.org/wiki/DIKW_pyramid</a:t>
            </a:r>
          </a:p>
        </p:txBody>
      </p:sp>
      <p:grpSp>
        <p:nvGrpSpPr>
          <p:cNvPr id="7" name="Group 7"/>
          <p:cNvGrpSpPr/>
          <p:nvPr/>
        </p:nvGrpSpPr>
        <p:grpSpPr>
          <a:xfrm rot="-5400000">
            <a:off x="1295752" y="2129191"/>
            <a:ext cx="3095869" cy="2542226"/>
            <a:chOff x="-2573" y="-6914"/>
            <a:chExt cx="815373" cy="669557"/>
          </a:xfrm>
        </p:grpSpPr>
        <p:sp>
          <p:nvSpPr>
            <p:cNvPr id="8" name="Freeform 8"/>
            <p:cNvSpPr/>
            <p:nvPr/>
          </p:nvSpPr>
          <p:spPr>
            <a:xfrm>
              <a:off x="0" y="-6914"/>
              <a:ext cx="812800" cy="669557"/>
            </a:xfrm>
            <a:custGeom>
              <a:avLst/>
              <a:gdLst/>
              <a:ahLst/>
              <a:cxnLst/>
              <a:rect l="l" t="t" r="r" b="b"/>
              <a:pathLst>
                <a:path w="812800" h="669557">
                  <a:moveTo>
                    <a:pt x="812800" y="334778"/>
                  </a:moveTo>
                  <a:lnTo>
                    <a:pt x="406400" y="0"/>
                  </a:lnTo>
                  <a:lnTo>
                    <a:pt x="406400" y="203200"/>
                  </a:lnTo>
                  <a:lnTo>
                    <a:pt x="0" y="203200"/>
                  </a:lnTo>
                  <a:lnTo>
                    <a:pt x="0" y="466357"/>
                  </a:lnTo>
                  <a:lnTo>
                    <a:pt x="406400" y="466357"/>
                  </a:lnTo>
                  <a:lnTo>
                    <a:pt x="406400" y="669557"/>
                  </a:lnTo>
                  <a:lnTo>
                    <a:pt x="812800" y="334778"/>
                  </a:lnTo>
                </a:path>
              </a:pathLst>
            </a:custGeom>
            <a:solidFill>
              <a:srgbClr val="FFDE59"/>
            </a:solidFill>
            <a:ln>
              <a:noFill/>
            </a:ln>
          </p:spPr>
        </p:sp>
        <p:sp>
          <p:nvSpPr>
            <p:cNvPr id="9" name="TextBox 9"/>
            <p:cNvSpPr txBox="1"/>
            <p:nvPr/>
          </p:nvSpPr>
          <p:spPr>
            <a:xfrm>
              <a:off x="-2573" y="80639"/>
              <a:ext cx="711200" cy="511175"/>
            </a:xfrm>
            <a:prstGeom prst="rect">
              <a:avLst/>
            </a:prstGeom>
          </p:spPr>
          <p:txBody>
            <a:bodyPr lIns="50800" tIns="50800" rIns="50800" bIns="50800" rtlCol="0" anchor="ctr"/>
            <a:lstStyle/>
            <a:p>
              <a:pPr algn="ctr">
                <a:lnSpc>
                  <a:spcPts val="2800"/>
                </a:lnSpc>
              </a:pPr>
              <a:r>
                <a:rPr lang="en-US" sz="2000" dirty="0">
                  <a:solidFill>
                    <a:srgbClr val="000000"/>
                  </a:solidFill>
                  <a:latin typeface="Agrandir Narrow"/>
                </a:rPr>
                <a:t>BIOMEDICINA</a:t>
              </a:r>
            </a:p>
          </p:txBody>
        </p:sp>
      </p:grpSp>
      <p:grpSp>
        <p:nvGrpSpPr>
          <p:cNvPr id="10" name="Group 10"/>
          <p:cNvGrpSpPr/>
          <p:nvPr/>
        </p:nvGrpSpPr>
        <p:grpSpPr>
          <a:xfrm rot="-5400000">
            <a:off x="12128943" y="3872387"/>
            <a:ext cx="6582261" cy="2542226"/>
            <a:chOff x="0" y="0"/>
            <a:chExt cx="1733600" cy="669557"/>
          </a:xfrm>
        </p:grpSpPr>
        <p:sp>
          <p:nvSpPr>
            <p:cNvPr id="11" name="Freeform 11"/>
            <p:cNvSpPr/>
            <p:nvPr/>
          </p:nvSpPr>
          <p:spPr>
            <a:xfrm>
              <a:off x="0" y="0"/>
              <a:ext cx="1733600" cy="669557"/>
            </a:xfrm>
            <a:custGeom>
              <a:avLst/>
              <a:gdLst/>
              <a:ahLst/>
              <a:cxnLst/>
              <a:rect l="l" t="t" r="r" b="b"/>
              <a:pathLst>
                <a:path w="1733600" h="669557">
                  <a:moveTo>
                    <a:pt x="1733600" y="334778"/>
                  </a:moveTo>
                  <a:lnTo>
                    <a:pt x="1327200" y="0"/>
                  </a:lnTo>
                  <a:lnTo>
                    <a:pt x="1327200" y="203200"/>
                  </a:lnTo>
                  <a:lnTo>
                    <a:pt x="0" y="203200"/>
                  </a:lnTo>
                  <a:lnTo>
                    <a:pt x="0" y="466357"/>
                  </a:lnTo>
                  <a:lnTo>
                    <a:pt x="1327200" y="466357"/>
                  </a:lnTo>
                  <a:lnTo>
                    <a:pt x="1327200" y="669557"/>
                  </a:lnTo>
                  <a:lnTo>
                    <a:pt x="1733600" y="334778"/>
                  </a:lnTo>
                </a:path>
              </a:pathLst>
            </a:custGeom>
            <a:solidFill>
              <a:srgbClr val="FFFFFF"/>
            </a:solidFill>
          </p:spPr>
        </p:sp>
        <p:sp>
          <p:nvSpPr>
            <p:cNvPr id="12" name="TextBox 12"/>
            <p:cNvSpPr txBox="1"/>
            <p:nvPr/>
          </p:nvSpPr>
          <p:spPr>
            <a:xfrm>
              <a:off x="410855" y="45853"/>
              <a:ext cx="711200" cy="577850"/>
            </a:xfrm>
            <a:prstGeom prst="rect">
              <a:avLst/>
            </a:prstGeom>
          </p:spPr>
          <p:txBody>
            <a:bodyPr lIns="50800" tIns="50800" rIns="50800" bIns="50800" rtlCol="0" anchor="ctr"/>
            <a:lstStyle/>
            <a:p>
              <a:pPr algn="ctr">
                <a:lnSpc>
                  <a:spcPts val="4900"/>
                </a:lnSpc>
              </a:pPr>
              <a:r>
                <a:rPr lang="en-US" sz="3200">
                  <a:solidFill>
                    <a:srgbClr val="000000"/>
                  </a:solidFill>
                  <a:latin typeface="Agrandir Narrow"/>
                </a:rPr>
                <a:t>BIOINGENIERÍA</a:t>
              </a:r>
            </a:p>
          </p:txBody>
        </p:sp>
      </p:grpSp>
      <p:grpSp>
        <p:nvGrpSpPr>
          <p:cNvPr id="16" name="Group 4"/>
          <p:cNvGrpSpPr/>
          <p:nvPr/>
        </p:nvGrpSpPr>
        <p:grpSpPr>
          <a:xfrm rot="-5400000">
            <a:off x="1414870" y="5708454"/>
            <a:ext cx="2910130" cy="2542222"/>
            <a:chOff x="0" y="0"/>
            <a:chExt cx="812800" cy="669556"/>
          </a:xfrm>
        </p:grpSpPr>
        <p:sp>
          <p:nvSpPr>
            <p:cNvPr id="17" name="Freeform 5"/>
            <p:cNvSpPr/>
            <p:nvPr/>
          </p:nvSpPr>
          <p:spPr>
            <a:xfrm>
              <a:off x="0" y="0"/>
              <a:ext cx="812800" cy="669557"/>
            </a:xfrm>
            <a:custGeom>
              <a:avLst/>
              <a:gdLst/>
              <a:ahLst/>
              <a:cxnLst/>
              <a:rect l="l" t="t" r="r" b="b"/>
              <a:pathLst>
                <a:path w="812800" h="669557">
                  <a:moveTo>
                    <a:pt x="812800" y="334778"/>
                  </a:moveTo>
                  <a:lnTo>
                    <a:pt x="406400" y="0"/>
                  </a:lnTo>
                  <a:lnTo>
                    <a:pt x="406400" y="203200"/>
                  </a:lnTo>
                  <a:lnTo>
                    <a:pt x="0" y="203200"/>
                  </a:lnTo>
                  <a:lnTo>
                    <a:pt x="0" y="466357"/>
                  </a:lnTo>
                  <a:lnTo>
                    <a:pt x="406400" y="466357"/>
                  </a:lnTo>
                  <a:lnTo>
                    <a:pt x="406400" y="669557"/>
                  </a:lnTo>
                  <a:lnTo>
                    <a:pt x="812800" y="334778"/>
                  </a:lnTo>
                </a:path>
              </a:pathLst>
            </a:custGeom>
            <a:solidFill>
              <a:srgbClr val="FFDE59"/>
            </a:solidFill>
          </p:spPr>
        </p:sp>
        <p:sp>
          <p:nvSpPr>
            <p:cNvPr id="18" name="TextBox 6"/>
            <p:cNvSpPr txBox="1"/>
            <p:nvPr/>
          </p:nvSpPr>
          <p:spPr>
            <a:xfrm>
              <a:off x="0" y="98425"/>
              <a:ext cx="711200" cy="511175"/>
            </a:xfrm>
            <a:prstGeom prst="rect">
              <a:avLst/>
            </a:prstGeom>
          </p:spPr>
          <p:txBody>
            <a:bodyPr lIns="50800" tIns="50800" rIns="50800" bIns="50800" rtlCol="0" anchor="ctr"/>
            <a:lstStyle/>
            <a:p>
              <a:pPr algn="ctr">
                <a:lnSpc>
                  <a:spcPts val="2000"/>
                </a:lnSpc>
              </a:pPr>
              <a:r>
                <a:rPr lang="en-US">
                  <a:solidFill>
                    <a:srgbClr val="000000"/>
                  </a:solidFill>
                  <a:latin typeface="Agrandir Narrow"/>
                </a:rPr>
                <a:t>PROCESAMIENTO</a:t>
              </a:r>
            </a:p>
            <a:p>
              <a:pPr algn="ctr">
                <a:lnSpc>
                  <a:spcPts val="2000"/>
                </a:lnSpc>
              </a:pPr>
              <a:r>
                <a:rPr lang="en-US">
                  <a:solidFill>
                    <a:srgbClr val="000000"/>
                  </a:solidFill>
                  <a:latin typeface="Agrandir Narrow"/>
                </a:rPr>
                <a:t> DE SEÑALES</a:t>
              </a: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58276" y="450795"/>
            <a:ext cx="8474103" cy="4692705"/>
          </a:xfrm>
          <a:custGeom>
            <a:avLst/>
            <a:gdLst/>
            <a:ahLst/>
            <a:cxnLst/>
            <a:rect l="l" t="t" r="r" b="b"/>
            <a:pathLst>
              <a:path w="8474103" h="4692705">
                <a:moveTo>
                  <a:pt x="0" y="0"/>
                </a:moveTo>
                <a:lnTo>
                  <a:pt x="8474103" y="0"/>
                </a:lnTo>
                <a:lnTo>
                  <a:pt x="8474103" y="4692705"/>
                </a:lnTo>
                <a:lnTo>
                  <a:pt x="0" y="4692705"/>
                </a:lnTo>
                <a:lnTo>
                  <a:pt x="0" y="0"/>
                </a:lnTo>
                <a:close/>
              </a:path>
            </a:pathLst>
          </a:custGeom>
          <a:blipFill>
            <a:blip r:embed="rId3"/>
            <a:stretch>
              <a:fillRect/>
            </a:stretch>
          </a:blipFill>
        </p:spPr>
      </p:sp>
      <p:sp>
        <p:nvSpPr>
          <p:cNvPr id="3" name="TextBox 3"/>
          <p:cNvSpPr txBox="1"/>
          <p:nvPr/>
        </p:nvSpPr>
        <p:spPr>
          <a:xfrm>
            <a:off x="496959" y="5354825"/>
            <a:ext cx="13842206"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
        <p:nvSpPr>
          <p:cNvPr id="4" name="Freeform 4"/>
          <p:cNvSpPr/>
          <p:nvPr/>
        </p:nvSpPr>
        <p:spPr>
          <a:xfrm>
            <a:off x="5976956" y="7151761"/>
            <a:ext cx="11282344" cy="1761978"/>
          </a:xfrm>
          <a:custGeom>
            <a:avLst/>
            <a:gdLst/>
            <a:ahLst/>
            <a:cxnLst/>
            <a:rect l="l" t="t" r="r" b="b"/>
            <a:pathLst>
              <a:path w="11282344" h="1761978">
                <a:moveTo>
                  <a:pt x="0" y="0"/>
                </a:moveTo>
                <a:lnTo>
                  <a:pt x="11282344" y="0"/>
                </a:lnTo>
                <a:lnTo>
                  <a:pt x="11282344" y="1761978"/>
                </a:lnTo>
                <a:lnTo>
                  <a:pt x="0" y="1761978"/>
                </a:lnTo>
                <a:lnTo>
                  <a:pt x="0" y="0"/>
                </a:lnTo>
                <a:close/>
              </a:path>
            </a:pathLst>
          </a:custGeom>
          <a:blipFill>
            <a:blip r:embed="rId4"/>
            <a:stretch>
              <a:fillRect/>
            </a:stretch>
          </a:blipFill>
        </p:spPr>
      </p:sp>
      <p:sp>
        <p:nvSpPr>
          <p:cNvPr id="5" name="TextBox 5"/>
          <p:cNvSpPr txBox="1"/>
          <p:nvPr/>
        </p:nvSpPr>
        <p:spPr>
          <a:xfrm>
            <a:off x="4036516" y="9144000"/>
            <a:ext cx="13222784"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Biomedical Signal and Image Processing. Second Edition.  KAYVAN NAJARIAN &amp;  ROBERT SPLINTER.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58276" y="450795"/>
            <a:ext cx="8474103" cy="4692705"/>
          </a:xfrm>
          <a:custGeom>
            <a:avLst/>
            <a:gdLst/>
            <a:ahLst/>
            <a:cxnLst/>
            <a:rect l="l" t="t" r="r" b="b"/>
            <a:pathLst>
              <a:path w="8474103" h="4692705">
                <a:moveTo>
                  <a:pt x="0" y="0"/>
                </a:moveTo>
                <a:lnTo>
                  <a:pt x="8474103" y="0"/>
                </a:lnTo>
                <a:lnTo>
                  <a:pt x="8474103" y="4692705"/>
                </a:lnTo>
                <a:lnTo>
                  <a:pt x="0" y="4692705"/>
                </a:lnTo>
                <a:lnTo>
                  <a:pt x="0" y="0"/>
                </a:lnTo>
                <a:close/>
              </a:path>
            </a:pathLst>
          </a:custGeom>
          <a:blipFill>
            <a:blip r:embed="rId3"/>
            <a:stretch>
              <a:fillRect/>
            </a:stretch>
          </a:blipFill>
        </p:spPr>
      </p:sp>
      <p:sp>
        <p:nvSpPr>
          <p:cNvPr id="3" name="Freeform 3"/>
          <p:cNvSpPr/>
          <p:nvPr/>
        </p:nvSpPr>
        <p:spPr>
          <a:xfrm>
            <a:off x="5976956" y="7151761"/>
            <a:ext cx="11282344" cy="1761978"/>
          </a:xfrm>
          <a:custGeom>
            <a:avLst/>
            <a:gdLst/>
            <a:ahLst/>
            <a:cxnLst/>
            <a:rect l="l" t="t" r="r" b="b"/>
            <a:pathLst>
              <a:path w="11282344" h="1761978">
                <a:moveTo>
                  <a:pt x="0" y="0"/>
                </a:moveTo>
                <a:lnTo>
                  <a:pt x="11282344" y="0"/>
                </a:lnTo>
                <a:lnTo>
                  <a:pt x="11282344" y="1761978"/>
                </a:lnTo>
                <a:lnTo>
                  <a:pt x="0" y="1761978"/>
                </a:lnTo>
                <a:lnTo>
                  <a:pt x="0" y="0"/>
                </a:lnTo>
                <a:close/>
              </a:path>
            </a:pathLst>
          </a:custGeom>
          <a:blipFill>
            <a:blip r:embed="rId4"/>
            <a:stretch>
              <a:fillRect/>
            </a:stretch>
          </a:blipFill>
        </p:spPr>
      </p:sp>
      <p:grpSp>
        <p:nvGrpSpPr>
          <p:cNvPr id="4" name="Group 4"/>
          <p:cNvGrpSpPr/>
          <p:nvPr/>
        </p:nvGrpSpPr>
        <p:grpSpPr>
          <a:xfrm>
            <a:off x="1648482" y="611044"/>
            <a:ext cx="1275683" cy="1128892"/>
            <a:chOff x="0" y="0"/>
            <a:chExt cx="335982" cy="297321"/>
          </a:xfrm>
        </p:grpSpPr>
        <p:sp>
          <p:nvSpPr>
            <p:cNvPr id="5" name="Freeform 5"/>
            <p:cNvSpPr/>
            <p:nvPr/>
          </p:nvSpPr>
          <p:spPr>
            <a:xfrm>
              <a:off x="0" y="0"/>
              <a:ext cx="335982" cy="297321"/>
            </a:xfrm>
            <a:custGeom>
              <a:avLst/>
              <a:gdLst/>
              <a:ahLst/>
              <a:cxnLst/>
              <a:rect l="l" t="t" r="r" b="b"/>
              <a:pathLst>
                <a:path w="335982" h="297321">
                  <a:moveTo>
                    <a:pt x="121377" y="0"/>
                  </a:moveTo>
                  <a:lnTo>
                    <a:pt x="214605" y="0"/>
                  </a:lnTo>
                  <a:cubicBezTo>
                    <a:pt x="281640" y="0"/>
                    <a:pt x="335982" y="54342"/>
                    <a:pt x="335982" y="121377"/>
                  </a:cubicBezTo>
                  <a:lnTo>
                    <a:pt x="335982" y="175945"/>
                  </a:lnTo>
                  <a:cubicBezTo>
                    <a:pt x="335982" y="208136"/>
                    <a:pt x="323194" y="239008"/>
                    <a:pt x="300432" y="261771"/>
                  </a:cubicBezTo>
                  <a:cubicBezTo>
                    <a:pt x="277669" y="284534"/>
                    <a:pt x="246797" y="297321"/>
                    <a:pt x="214605" y="297321"/>
                  </a:cubicBezTo>
                  <a:lnTo>
                    <a:pt x="121377" y="297321"/>
                  </a:lnTo>
                  <a:cubicBezTo>
                    <a:pt x="54342" y="297321"/>
                    <a:pt x="0" y="242979"/>
                    <a:pt x="0" y="175945"/>
                  </a:cubicBezTo>
                  <a:lnTo>
                    <a:pt x="0" y="121377"/>
                  </a:lnTo>
                  <a:cubicBezTo>
                    <a:pt x="0" y="89186"/>
                    <a:pt x="12788" y="58313"/>
                    <a:pt x="35550" y="35550"/>
                  </a:cubicBezTo>
                  <a:cubicBezTo>
                    <a:pt x="58313" y="12788"/>
                    <a:pt x="89186" y="0"/>
                    <a:pt x="121377" y="0"/>
                  </a:cubicBezTo>
                  <a:close/>
                </a:path>
              </a:pathLst>
            </a:custGeom>
            <a:solidFill>
              <a:srgbClr val="737373">
                <a:alpha val="49804"/>
              </a:srgbClr>
            </a:solidFill>
            <a:ln>
              <a:noFill/>
            </a:ln>
          </p:spPr>
        </p:sp>
        <p:sp>
          <p:nvSpPr>
            <p:cNvPr id="6" name="TextBox 6"/>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sp>
        <p:nvSpPr>
          <p:cNvPr id="7" name="TextBox 7"/>
          <p:cNvSpPr txBox="1"/>
          <p:nvPr/>
        </p:nvSpPr>
        <p:spPr>
          <a:xfrm>
            <a:off x="496959" y="5354825"/>
            <a:ext cx="13842206"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
        <p:nvSpPr>
          <p:cNvPr id="8" name="TextBox 8"/>
          <p:cNvSpPr txBox="1"/>
          <p:nvPr/>
        </p:nvSpPr>
        <p:spPr>
          <a:xfrm>
            <a:off x="4036516" y="9144000"/>
            <a:ext cx="13222784"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Biomedical Signal and Image Processing. Second Edition.  KAYVAN NAJARIAN &amp;  ROBERT SPLINTER.</a:t>
            </a:r>
          </a:p>
        </p:txBody>
      </p:sp>
      <p:grpSp>
        <p:nvGrpSpPr>
          <p:cNvPr id="9" name="Group 9"/>
          <p:cNvGrpSpPr/>
          <p:nvPr/>
        </p:nvGrpSpPr>
        <p:grpSpPr>
          <a:xfrm>
            <a:off x="6207619" y="7151761"/>
            <a:ext cx="1830225" cy="1128892"/>
            <a:chOff x="0" y="0"/>
            <a:chExt cx="482035" cy="297321"/>
          </a:xfrm>
        </p:grpSpPr>
        <p:sp>
          <p:nvSpPr>
            <p:cNvPr id="10" name="Freeform 10"/>
            <p:cNvSpPr/>
            <p:nvPr/>
          </p:nvSpPr>
          <p:spPr>
            <a:xfrm>
              <a:off x="0" y="0"/>
              <a:ext cx="482035" cy="297321"/>
            </a:xfrm>
            <a:custGeom>
              <a:avLst/>
              <a:gdLst/>
              <a:ahLst/>
              <a:cxnLst/>
              <a:rect l="l" t="t" r="r" b="b"/>
              <a:pathLst>
                <a:path w="482035" h="297321">
                  <a:moveTo>
                    <a:pt x="84601" y="0"/>
                  </a:moveTo>
                  <a:lnTo>
                    <a:pt x="397434" y="0"/>
                  </a:lnTo>
                  <a:cubicBezTo>
                    <a:pt x="444158" y="0"/>
                    <a:pt x="482035" y="37877"/>
                    <a:pt x="482035" y="84601"/>
                  </a:cubicBezTo>
                  <a:lnTo>
                    <a:pt x="482035" y="212721"/>
                  </a:lnTo>
                  <a:cubicBezTo>
                    <a:pt x="482035" y="259444"/>
                    <a:pt x="444158" y="297321"/>
                    <a:pt x="397434" y="297321"/>
                  </a:cubicBezTo>
                  <a:lnTo>
                    <a:pt x="84601" y="297321"/>
                  </a:lnTo>
                  <a:cubicBezTo>
                    <a:pt x="37877" y="297321"/>
                    <a:pt x="0" y="259444"/>
                    <a:pt x="0" y="212721"/>
                  </a:cubicBezTo>
                  <a:lnTo>
                    <a:pt x="0" y="84601"/>
                  </a:lnTo>
                  <a:cubicBezTo>
                    <a:pt x="0" y="37877"/>
                    <a:pt x="37877" y="0"/>
                    <a:pt x="84601" y="0"/>
                  </a:cubicBezTo>
                  <a:close/>
                </a:path>
              </a:pathLst>
            </a:custGeom>
            <a:solidFill>
              <a:srgbClr val="737373">
                <a:alpha val="49804"/>
              </a:srgbClr>
            </a:solidFill>
            <a:ln>
              <a:noFill/>
            </a:ln>
          </p:spPr>
        </p:sp>
        <p:sp>
          <p:nvSpPr>
            <p:cNvPr id="11" name="TextBox 11"/>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12" name="Group 12"/>
          <p:cNvGrpSpPr/>
          <p:nvPr/>
        </p:nvGrpSpPr>
        <p:grpSpPr>
          <a:xfrm>
            <a:off x="8037844" y="7151761"/>
            <a:ext cx="1830225" cy="1128892"/>
            <a:chOff x="0" y="0"/>
            <a:chExt cx="482035" cy="297321"/>
          </a:xfrm>
        </p:grpSpPr>
        <p:sp>
          <p:nvSpPr>
            <p:cNvPr id="13" name="Freeform 13"/>
            <p:cNvSpPr/>
            <p:nvPr/>
          </p:nvSpPr>
          <p:spPr>
            <a:xfrm>
              <a:off x="0" y="0"/>
              <a:ext cx="482035" cy="297321"/>
            </a:xfrm>
            <a:custGeom>
              <a:avLst/>
              <a:gdLst/>
              <a:ahLst/>
              <a:cxnLst/>
              <a:rect l="l" t="t" r="r" b="b"/>
              <a:pathLst>
                <a:path w="482035" h="297321">
                  <a:moveTo>
                    <a:pt x="84601" y="0"/>
                  </a:moveTo>
                  <a:lnTo>
                    <a:pt x="397434" y="0"/>
                  </a:lnTo>
                  <a:cubicBezTo>
                    <a:pt x="444158" y="0"/>
                    <a:pt x="482035" y="37877"/>
                    <a:pt x="482035" y="84601"/>
                  </a:cubicBezTo>
                  <a:lnTo>
                    <a:pt x="482035" y="212721"/>
                  </a:lnTo>
                  <a:cubicBezTo>
                    <a:pt x="482035" y="259444"/>
                    <a:pt x="444158" y="297321"/>
                    <a:pt x="397434" y="297321"/>
                  </a:cubicBezTo>
                  <a:lnTo>
                    <a:pt x="84601" y="297321"/>
                  </a:lnTo>
                  <a:cubicBezTo>
                    <a:pt x="37877" y="297321"/>
                    <a:pt x="0" y="259444"/>
                    <a:pt x="0" y="212721"/>
                  </a:cubicBezTo>
                  <a:lnTo>
                    <a:pt x="0" y="84601"/>
                  </a:lnTo>
                  <a:cubicBezTo>
                    <a:pt x="0" y="37877"/>
                    <a:pt x="37877" y="0"/>
                    <a:pt x="84601" y="0"/>
                  </a:cubicBezTo>
                  <a:close/>
                </a:path>
              </a:pathLst>
            </a:custGeom>
            <a:solidFill>
              <a:srgbClr val="FFDE59">
                <a:alpha val="49804"/>
              </a:srgbClr>
            </a:solidFill>
            <a:ln>
              <a:noFill/>
            </a:ln>
          </p:spPr>
        </p:sp>
        <p:sp>
          <p:nvSpPr>
            <p:cNvPr id="14" name="TextBox 14"/>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15" name="Group 15"/>
          <p:cNvGrpSpPr/>
          <p:nvPr/>
        </p:nvGrpSpPr>
        <p:grpSpPr>
          <a:xfrm>
            <a:off x="2924165" y="611044"/>
            <a:ext cx="4700796" cy="1128892"/>
            <a:chOff x="0" y="0"/>
            <a:chExt cx="1238070" cy="297321"/>
          </a:xfrm>
        </p:grpSpPr>
        <p:sp>
          <p:nvSpPr>
            <p:cNvPr id="16" name="Freeform 16"/>
            <p:cNvSpPr/>
            <p:nvPr/>
          </p:nvSpPr>
          <p:spPr>
            <a:xfrm>
              <a:off x="0" y="0"/>
              <a:ext cx="1238070" cy="297321"/>
            </a:xfrm>
            <a:custGeom>
              <a:avLst/>
              <a:gdLst/>
              <a:ahLst/>
              <a:cxnLst/>
              <a:rect l="l" t="t" r="r" b="b"/>
              <a:pathLst>
                <a:path w="1238070" h="297321">
                  <a:moveTo>
                    <a:pt x="32939" y="0"/>
                  </a:moveTo>
                  <a:lnTo>
                    <a:pt x="1205131" y="0"/>
                  </a:lnTo>
                  <a:cubicBezTo>
                    <a:pt x="1213867" y="0"/>
                    <a:pt x="1222245" y="3470"/>
                    <a:pt x="1228422" y="9648"/>
                  </a:cubicBezTo>
                  <a:cubicBezTo>
                    <a:pt x="1234599" y="15825"/>
                    <a:pt x="1238070" y="24203"/>
                    <a:pt x="1238070" y="32939"/>
                  </a:cubicBezTo>
                  <a:lnTo>
                    <a:pt x="1238070" y="264383"/>
                  </a:lnTo>
                  <a:cubicBezTo>
                    <a:pt x="1238070" y="282574"/>
                    <a:pt x="1223323" y="297321"/>
                    <a:pt x="1205131" y="297321"/>
                  </a:cubicBezTo>
                  <a:lnTo>
                    <a:pt x="32939" y="297321"/>
                  </a:lnTo>
                  <a:cubicBezTo>
                    <a:pt x="14747" y="297321"/>
                    <a:pt x="0" y="282574"/>
                    <a:pt x="0" y="264383"/>
                  </a:cubicBezTo>
                  <a:lnTo>
                    <a:pt x="0" y="32939"/>
                  </a:lnTo>
                  <a:cubicBezTo>
                    <a:pt x="0" y="14747"/>
                    <a:pt x="14747" y="0"/>
                    <a:pt x="32939" y="0"/>
                  </a:cubicBezTo>
                  <a:close/>
                </a:path>
              </a:pathLst>
            </a:custGeom>
            <a:solidFill>
              <a:srgbClr val="FFDE59">
                <a:alpha val="49804"/>
              </a:srgbClr>
            </a:solidFill>
            <a:ln>
              <a:noFill/>
            </a:ln>
          </p:spPr>
        </p:sp>
        <p:sp>
          <p:nvSpPr>
            <p:cNvPr id="17" name="TextBox 17"/>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18" name="Group 18"/>
          <p:cNvGrpSpPr/>
          <p:nvPr/>
        </p:nvGrpSpPr>
        <p:grpSpPr>
          <a:xfrm>
            <a:off x="2270014" y="2835248"/>
            <a:ext cx="1308303" cy="1128892"/>
            <a:chOff x="0" y="0"/>
            <a:chExt cx="344574" cy="297321"/>
          </a:xfrm>
        </p:grpSpPr>
        <p:sp>
          <p:nvSpPr>
            <p:cNvPr id="19" name="Freeform 19"/>
            <p:cNvSpPr/>
            <p:nvPr/>
          </p:nvSpPr>
          <p:spPr>
            <a:xfrm>
              <a:off x="0" y="0"/>
              <a:ext cx="344574" cy="297321"/>
            </a:xfrm>
            <a:custGeom>
              <a:avLst/>
              <a:gdLst/>
              <a:ahLst/>
              <a:cxnLst/>
              <a:rect l="l" t="t" r="r" b="b"/>
              <a:pathLst>
                <a:path w="344574" h="297321">
                  <a:moveTo>
                    <a:pt x="118351" y="0"/>
                  </a:moveTo>
                  <a:lnTo>
                    <a:pt x="226223" y="0"/>
                  </a:lnTo>
                  <a:cubicBezTo>
                    <a:pt x="291586" y="0"/>
                    <a:pt x="344574" y="52987"/>
                    <a:pt x="344574" y="118351"/>
                  </a:cubicBezTo>
                  <a:lnTo>
                    <a:pt x="344574" y="178971"/>
                  </a:lnTo>
                  <a:cubicBezTo>
                    <a:pt x="344574" y="210359"/>
                    <a:pt x="332105" y="240462"/>
                    <a:pt x="309910" y="262657"/>
                  </a:cubicBezTo>
                  <a:cubicBezTo>
                    <a:pt x="287715" y="284852"/>
                    <a:pt x="257612" y="297321"/>
                    <a:pt x="226223" y="297321"/>
                  </a:cubicBezTo>
                  <a:lnTo>
                    <a:pt x="118351" y="297321"/>
                  </a:lnTo>
                  <a:cubicBezTo>
                    <a:pt x="52987" y="297321"/>
                    <a:pt x="0" y="244334"/>
                    <a:pt x="0" y="178971"/>
                  </a:cubicBezTo>
                  <a:lnTo>
                    <a:pt x="0" y="118351"/>
                  </a:lnTo>
                  <a:cubicBezTo>
                    <a:pt x="0" y="52987"/>
                    <a:pt x="52987" y="0"/>
                    <a:pt x="118351" y="0"/>
                  </a:cubicBezTo>
                  <a:close/>
                </a:path>
              </a:pathLst>
            </a:custGeom>
            <a:solidFill>
              <a:srgbClr val="FFDE59">
                <a:alpha val="49804"/>
              </a:srgbClr>
            </a:solidFill>
            <a:ln>
              <a:noFill/>
            </a:ln>
          </p:spPr>
        </p:sp>
        <p:sp>
          <p:nvSpPr>
            <p:cNvPr id="20" name="TextBox 20"/>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21" name="Group 21"/>
          <p:cNvGrpSpPr/>
          <p:nvPr/>
        </p:nvGrpSpPr>
        <p:grpSpPr>
          <a:xfrm>
            <a:off x="3646974" y="2882907"/>
            <a:ext cx="2857759" cy="1128892"/>
            <a:chOff x="0" y="0"/>
            <a:chExt cx="752661" cy="297321"/>
          </a:xfrm>
        </p:grpSpPr>
        <p:sp>
          <p:nvSpPr>
            <p:cNvPr id="22" name="Freeform 22"/>
            <p:cNvSpPr/>
            <p:nvPr/>
          </p:nvSpPr>
          <p:spPr>
            <a:xfrm>
              <a:off x="0" y="0"/>
              <a:ext cx="752661" cy="297321"/>
            </a:xfrm>
            <a:custGeom>
              <a:avLst/>
              <a:gdLst/>
              <a:ahLst/>
              <a:cxnLst/>
              <a:rect l="l" t="t" r="r" b="b"/>
              <a:pathLst>
                <a:path w="752661" h="297321">
                  <a:moveTo>
                    <a:pt x="54182" y="0"/>
                  </a:moveTo>
                  <a:lnTo>
                    <a:pt x="698479" y="0"/>
                  </a:lnTo>
                  <a:cubicBezTo>
                    <a:pt x="728403" y="0"/>
                    <a:pt x="752661" y="24258"/>
                    <a:pt x="752661" y="54182"/>
                  </a:cubicBezTo>
                  <a:lnTo>
                    <a:pt x="752661" y="243140"/>
                  </a:lnTo>
                  <a:cubicBezTo>
                    <a:pt x="752661" y="273063"/>
                    <a:pt x="728403" y="297321"/>
                    <a:pt x="698479" y="297321"/>
                  </a:cubicBezTo>
                  <a:lnTo>
                    <a:pt x="54182" y="297321"/>
                  </a:lnTo>
                  <a:cubicBezTo>
                    <a:pt x="24258" y="297321"/>
                    <a:pt x="0" y="273063"/>
                    <a:pt x="0" y="243140"/>
                  </a:cubicBezTo>
                  <a:lnTo>
                    <a:pt x="0" y="54182"/>
                  </a:lnTo>
                  <a:cubicBezTo>
                    <a:pt x="0" y="24258"/>
                    <a:pt x="24258" y="0"/>
                    <a:pt x="54182" y="0"/>
                  </a:cubicBezTo>
                  <a:close/>
                </a:path>
              </a:pathLst>
            </a:custGeom>
            <a:solidFill>
              <a:srgbClr val="00C4CC">
                <a:alpha val="49804"/>
              </a:srgbClr>
            </a:solidFill>
            <a:ln>
              <a:noFill/>
            </a:ln>
          </p:spPr>
        </p:sp>
        <p:sp>
          <p:nvSpPr>
            <p:cNvPr id="23" name="TextBox 23"/>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24" name="Group 24"/>
          <p:cNvGrpSpPr/>
          <p:nvPr/>
        </p:nvGrpSpPr>
        <p:grpSpPr>
          <a:xfrm>
            <a:off x="9868069" y="7151761"/>
            <a:ext cx="4675604" cy="1128892"/>
            <a:chOff x="0" y="0"/>
            <a:chExt cx="1231435" cy="297321"/>
          </a:xfrm>
        </p:grpSpPr>
        <p:sp>
          <p:nvSpPr>
            <p:cNvPr id="25" name="Freeform 25"/>
            <p:cNvSpPr/>
            <p:nvPr/>
          </p:nvSpPr>
          <p:spPr>
            <a:xfrm>
              <a:off x="0" y="0"/>
              <a:ext cx="1231435" cy="297321"/>
            </a:xfrm>
            <a:custGeom>
              <a:avLst/>
              <a:gdLst/>
              <a:ahLst/>
              <a:cxnLst/>
              <a:rect l="l" t="t" r="r" b="b"/>
              <a:pathLst>
                <a:path w="1231435" h="297321">
                  <a:moveTo>
                    <a:pt x="33116" y="0"/>
                  </a:moveTo>
                  <a:lnTo>
                    <a:pt x="1198319" y="0"/>
                  </a:lnTo>
                  <a:cubicBezTo>
                    <a:pt x="1207102" y="0"/>
                    <a:pt x="1215525" y="3489"/>
                    <a:pt x="1221735" y="9700"/>
                  </a:cubicBezTo>
                  <a:cubicBezTo>
                    <a:pt x="1227946" y="15910"/>
                    <a:pt x="1231435" y="24333"/>
                    <a:pt x="1231435" y="33116"/>
                  </a:cubicBezTo>
                  <a:lnTo>
                    <a:pt x="1231435" y="264205"/>
                  </a:lnTo>
                  <a:cubicBezTo>
                    <a:pt x="1231435" y="282495"/>
                    <a:pt x="1216608" y="297321"/>
                    <a:pt x="1198319" y="297321"/>
                  </a:cubicBezTo>
                  <a:lnTo>
                    <a:pt x="33116" y="297321"/>
                  </a:lnTo>
                  <a:cubicBezTo>
                    <a:pt x="14827" y="297321"/>
                    <a:pt x="0" y="282495"/>
                    <a:pt x="0" y="264205"/>
                  </a:cubicBezTo>
                  <a:lnTo>
                    <a:pt x="0" y="33116"/>
                  </a:lnTo>
                  <a:cubicBezTo>
                    <a:pt x="0" y="14827"/>
                    <a:pt x="14827" y="0"/>
                    <a:pt x="33116" y="0"/>
                  </a:cubicBezTo>
                  <a:close/>
                </a:path>
              </a:pathLst>
            </a:custGeom>
            <a:solidFill>
              <a:srgbClr val="00C4CC">
                <a:alpha val="49804"/>
              </a:srgbClr>
            </a:solidFill>
            <a:ln>
              <a:noFill/>
            </a:ln>
          </p:spPr>
        </p:sp>
        <p:sp>
          <p:nvSpPr>
            <p:cNvPr id="26" name="TextBox 26"/>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27" name="Group 27"/>
          <p:cNvGrpSpPr/>
          <p:nvPr/>
        </p:nvGrpSpPr>
        <p:grpSpPr>
          <a:xfrm>
            <a:off x="12205871" y="7151761"/>
            <a:ext cx="4910862" cy="1128892"/>
            <a:chOff x="0" y="0"/>
            <a:chExt cx="1293396" cy="297321"/>
          </a:xfrm>
        </p:grpSpPr>
        <p:sp>
          <p:nvSpPr>
            <p:cNvPr id="28" name="Freeform 28"/>
            <p:cNvSpPr/>
            <p:nvPr/>
          </p:nvSpPr>
          <p:spPr>
            <a:xfrm>
              <a:off x="0" y="0"/>
              <a:ext cx="1293396" cy="297321"/>
            </a:xfrm>
            <a:custGeom>
              <a:avLst/>
              <a:gdLst/>
              <a:ahLst/>
              <a:cxnLst/>
              <a:rect l="l" t="t" r="r" b="b"/>
              <a:pathLst>
                <a:path w="1293396" h="297321">
                  <a:moveTo>
                    <a:pt x="31530" y="0"/>
                  </a:moveTo>
                  <a:lnTo>
                    <a:pt x="1261866" y="0"/>
                  </a:lnTo>
                  <a:cubicBezTo>
                    <a:pt x="1279279" y="0"/>
                    <a:pt x="1293396" y="14116"/>
                    <a:pt x="1293396" y="31530"/>
                  </a:cubicBezTo>
                  <a:lnTo>
                    <a:pt x="1293396" y="265792"/>
                  </a:lnTo>
                  <a:cubicBezTo>
                    <a:pt x="1293396" y="274154"/>
                    <a:pt x="1290074" y="282174"/>
                    <a:pt x="1284161" y="288087"/>
                  </a:cubicBezTo>
                  <a:cubicBezTo>
                    <a:pt x="1278248" y="294000"/>
                    <a:pt x="1270228" y="297321"/>
                    <a:pt x="1261866" y="297321"/>
                  </a:cubicBezTo>
                  <a:lnTo>
                    <a:pt x="31530" y="297321"/>
                  </a:lnTo>
                  <a:cubicBezTo>
                    <a:pt x="14116" y="297321"/>
                    <a:pt x="0" y="283205"/>
                    <a:pt x="0" y="265792"/>
                  </a:cubicBezTo>
                  <a:lnTo>
                    <a:pt x="0" y="31530"/>
                  </a:lnTo>
                  <a:cubicBezTo>
                    <a:pt x="0" y="14116"/>
                    <a:pt x="14116" y="0"/>
                    <a:pt x="31530" y="0"/>
                  </a:cubicBezTo>
                  <a:close/>
                </a:path>
              </a:pathLst>
            </a:custGeom>
            <a:solidFill>
              <a:srgbClr val="01558A">
                <a:alpha val="49804"/>
              </a:srgbClr>
            </a:solidFill>
            <a:ln>
              <a:noFill/>
            </a:ln>
          </p:spPr>
        </p:sp>
        <p:sp>
          <p:nvSpPr>
            <p:cNvPr id="29" name="TextBox 29"/>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grpSp>
        <p:nvGrpSpPr>
          <p:cNvPr id="30" name="Group 30"/>
          <p:cNvGrpSpPr/>
          <p:nvPr/>
        </p:nvGrpSpPr>
        <p:grpSpPr>
          <a:xfrm>
            <a:off x="5075853" y="2382905"/>
            <a:ext cx="3239705" cy="2105145"/>
            <a:chOff x="0" y="0"/>
            <a:chExt cx="853256" cy="554441"/>
          </a:xfrm>
        </p:grpSpPr>
        <p:sp>
          <p:nvSpPr>
            <p:cNvPr id="31" name="Freeform 31"/>
            <p:cNvSpPr/>
            <p:nvPr/>
          </p:nvSpPr>
          <p:spPr>
            <a:xfrm>
              <a:off x="0" y="0"/>
              <a:ext cx="853256" cy="554441"/>
            </a:xfrm>
            <a:custGeom>
              <a:avLst/>
              <a:gdLst/>
              <a:ahLst/>
              <a:cxnLst/>
              <a:rect l="l" t="t" r="r" b="b"/>
              <a:pathLst>
                <a:path w="853256" h="554441">
                  <a:moveTo>
                    <a:pt x="47794" y="0"/>
                  </a:moveTo>
                  <a:lnTo>
                    <a:pt x="805462" y="0"/>
                  </a:lnTo>
                  <a:cubicBezTo>
                    <a:pt x="831857" y="0"/>
                    <a:pt x="853256" y="21398"/>
                    <a:pt x="853256" y="47794"/>
                  </a:cubicBezTo>
                  <a:lnTo>
                    <a:pt x="853256" y="506647"/>
                  </a:lnTo>
                  <a:cubicBezTo>
                    <a:pt x="853256" y="519323"/>
                    <a:pt x="848220" y="531480"/>
                    <a:pt x="839257" y="540443"/>
                  </a:cubicBezTo>
                  <a:cubicBezTo>
                    <a:pt x="830294" y="549406"/>
                    <a:pt x="818137" y="554441"/>
                    <a:pt x="805462" y="554441"/>
                  </a:cubicBezTo>
                  <a:lnTo>
                    <a:pt x="47794" y="554441"/>
                  </a:lnTo>
                  <a:cubicBezTo>
                    <a:pt x="21398" y="554441"/>
                    <a:pt x="0" y="533043"/>
                    <a:pt x="0" y="506647"/>
                  </a:cubicBezTo>
                  <a:lnTo>
                    <a:pt x="0" y="47794"/>
                  </a:lnTo>
                  <a:cubicBezTo>
                    <a:pt x="0" y="21398"/>
                    <a:pt x="21398" y="0"/>
                    <a:pt x="47794" y="0"/>
                  </a:cubicBezTo>
                  <a:close/>
                </a:path>
              </a:pathLst>
            </a:custGeom>
            <a:solidFill>
              <a:srgbClr val="01558A">
                <a:alpha val="49804"/>
              </a:srgbClr>
            </a:solidFill>
            <a:ln>
              <a:noFill/>
            </a:ln>
          </p:spPr>
        </p:sp>
        <p:sp>
          <p:nvSpPr>
            <p:cNvPr id="32" name="TextBox 32"/>
            <p:cNvSpPr txBox="1"/>
            <p:nvPr/>
          </p:nvSpPr>
          <p:spPr>
            <a:xfrm>
              <a:off x="0" y="-114300"/>
              <a:ext cx="812800" cy="927100"/>
            </a:xfrm>
            <a:prstGeom prst="rect">
              <a:avLst/>
            </a:prstGeom>
          </p:spPr>
          <p:txBody>
            <a:bodyPr lIns="50800" tIns="50800" rIns="50800" bIns="50800" rtlCol="0" anchor="ctr"/>
            <a:lstStyle/>
            <a:p>
              <a:pPr marL="0" lvl="0" indent="0" algn="ctr">
                <a:lnSpc>
                  <a:spcPts val="3499"/>
                </a:lnSpc>
                <a:spcBef>
                  <a:spcPct val="0"/>
                </a:spcBef>
              </a:pPr>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879959" y="3086100"/>
            <a:ext cx="8528083" cy="6172200"/>
          </a:xfrm>
          <a:custGeom>
            <a:avLst/>
            <a:gdLst/>
            <a:ahLst/>
            <a:cxnLst/>
            <a:rect l="l" t="t" r="r" b="b"/>
            <a:pathLst>
              <a:path w="8528083" h="6172200">
                <a:moveTo>
                  <a:pt x="0" y="0"/>
                </a:moveTo>
                <a:lnTo>
                  <a:pt x="8528082" y="0"/>
                </a:lnTo>
                <a:lnTo>
                  <a:pt x="8528082" y="6172200"/>
                </a:lnTo>
                <a:lnTo>
                  <a:pt x="0" y="61722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TextBox 3"/>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737373"/>
                </a:solidFill>
                <a:latin typeface="Agrandir Narrow Bold"/>
              </a:rPr>
              <a:t>FUENTE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7" name="TextBox 7"/>
          <p:cNvSpPr txBox="1"/>
          <p:nvPr/>
        </p:nvSpPr>
        <p:spPr>
          <a:xfrm>
            <a:off x="2096887" y="1425575"/>
            <a:ext cx="14094227" cy="14573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737373"/>
                </a:solidFill>
                <a:effectLst/>
                <a:uLnTx/>
                <a:uFillTx/>
                <a:latin typeface="Agrandir Narrow Bold"/>
                <a:ea typeface="+mn-ea"/>
                <a:cs typeface="+mn-cs"/>
              </a:rPr>
              <a:t>FUENTE</a:t>
            </a:r>
          </a:p>
        </p:txBody>
      </p:sp>
      <p:sp>
        <p:nvSpPr>
          <p:cNvPr id="8" name="TextBox 7"/>
          <p:cNvSpPr txBox="1"/>
          <p:nvPr/>
        </p:nvSpPr>
        <p:spPr>
          <a:xfrm>
            <a:off x="2096887" y="2400300"/>
            <a:ext cx="14094227" cy="1109343"/>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rgbClr val="2E9A9F"/>
                </a:solidFill>
                <a:effectLst/>
                <a:uLnTx/>
                <a:uFillTx/>
                <a:latin typeface="Agrandir Narrow Bold"/>
                <a:ea typeface="+mn-ea"/>
                <a:cs typeface="+mn-cs"/>
              </a:rPr>
              <a:t>GRUPOS DE BIOSEÑALES</a:t>
            </a:r>
            <a:endParaRPr kumimoji="0" lang="en-US" sz="4800" b="0" i="0" u="none" strike="noStrike" kern="1200" cap="none" spc="0" normalizeH="0" baseline="0" noProof="0" dirty="0">
              <a:ln>
                <a:noFill/>
              </a:ln>
              <a:solidFill>
                <a:srgbClr val="2E9A9F"/>
              </a:solidFill>
              <a:effectLst/>
              <a:uLnTx/>
              <a:uFillTx/>
              <a:latin typeface="Agrandir Narrow Bold"/>
              <a:ea typeface="+mn-ea"/>
              <a:cs typeface="+mn-cs"/>
            </a:endParaRPr>
          </a:p>
        </p:txBody>
      </p:sp>
      <p:sp>
        <p:nvSpPr>
          <p:cNvPr id="9" name="Rectángulo redondeado 8"/>
          <p:cNvSpPr/>
          <p:nvPr/>
        </p:nvSpPr>
        <p:spPr>
          <a:xfrm>
            <a:off x="1028700" y="5043334"/>
            <a:ext cx="3657600" cy="1905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smtClean="0">
                <a:solidFill>
                  <a:schemeClr val="tx1"/>
                </a:solidFill>
                <a:latin typeface="Agrandir Narrow" panose="020B0604020202020204" charset="0"/>
              </a:rPr>
              <a:t>BIOELÉCTRICAS</a:t>
            </a:r>
            <a:endParaRPr lang="es-419" sz="3200" dirty="0">
              <a:solidFill>
                <a:schemeClr val="tx1"/>
              </a:solidFill>
              <a:latin typeface="Agrandir Narrow" panose="020B0604020202020204" charset="0"/>
            </a:endParaRPr>
          </a:p>
        </p:txBody>
      </p:sp>
      <p:sp>
        <p:nvSpPr>
          <p:cNvPr id="10" name="Rectángulo redondeado 9"/>
          <p:cNvSpPr/>
          <p:nvPr/>
        </p:nvSpPr>
        <p:spPr>
          <a:xfrm>
            <a:off x="5219700" y="5043334"/>
            <a:ext cx="3657600" cy="1905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smtClean="0">
                <a:solidFill>
                  <a:schemeClr val="tx1"/>
                </a:solidFill>
                <a:latin typeface="Agrandir Narrow" panose="020B0604020202020204" charset="0"/>
              </a:rPr>
              <a:t>BIOMECÁNICAS</a:t>
            </a:r>
            <a:endParaRPr lang="es-419" sz="3200" dirty="0">
              <a:solidFill>
                <a:schemeClr val="tx1"/>
              </a:solidFill>
              <a:latin typeface="Agrandir Narrow" panose="020B0604020202020204" charset="0"/>
            </a:endParaRPr>
          </a:p>
        </p:txBody>
      </p:sp>
      <p:sp>
        <p:nvSpPr>
          <p:cNvPr id="11" name="Rectángulo redondeado 10"/>
          <p:cNvSpPr/>
          <p:nvPr/>
        </p:nvSpPr>
        <p:spPr>
          <a:xfrm>
            <a:off x="9410700" y="5043334"/>
            <a:ext cx="3657600" cy="1905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smtClean="0">
                <a:solidFill>
                  <a:schemeClr val="tx1"/>
                </a:solidFill>
                <a:latin typeface="Agrandir Narrow" panose="020B0604020202020204" charset="0"/>
              </a:rPr>
              <a:t>BIOMAGNÉTICAS</a:t>
            </a:r>
            <a:endParaRPr lang="es-419" sz="3200" dirty="0">
              <a:solidFill>
                <a:schemeClr val="tx1"/>
              </a:solidFill>
              <a:latin typeface="Agrandir Narrow" panose="020B0604020202020204" charset="0"/>
            </a:endParaRPr>
          </a:p>
        </p:txBody>
      </p:sp>
      <p:sp>
        <p:nvSpPr>
          <p:cNvPr id="12" name="Rectángulo redondeado 11"/>
          <p:cNvSpPr/>
          <p:nvPr/>
        </p:nvSpPr>
        <p:spPr>
          <a:xfrm>
            <a:off x="13601700" y="5043334"/>
            <a:ext cx="3657600" cy="1905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smtClean="0">
                <a:solidFill>
                  <a:schemeClr val="tx1"/>
                </a:solidFill>
                <a:latin typeface="Agrandir Narrow" panose="020B0604020202020204" charset="0"/>
              </a:rPr>
              <a:t>BIOQUÍMICAS</a:t>
            </a:r>
            <a:endParaRPr lang="es-419" sz="3200" dirty="0">
              <a:solidFill>
                <a:schemeClr val="tx1"/>
              </a:solidFill>
              <a:latin typeface="Agrandir Narrow" panose="020B0604020202020204" charset="0"/>
            </a:endParaRPr>
          </a:p>
        </p:txBody>
      </p:sp>
      <p:sp>
        <p:nvSpPr>
          <p:cNvPr id="14" name="TextBox 7"/>
          <p:cNvSpPr txBox="1"/>
          <p:nvPr/>
        </p:nvSpPr>
        <p:spPr>
          <a:xfrm>
            <a:off x="1028700" y="7353300"/>
            <a:ext cx="3657600"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lang="en-US" sz="2000" dirty="0" err="1" smtClean="0">
                <a:solidFill>
                  <a:schemeClr val="bg1"/>
                </a:solidFill>
                <a:latin typeface="Agrandir Narrow" panose="020B0604020202020204" charset="0"/>
              </a:rPr>
              <a:t>Señales</a:t>
            </a:r>
            <a:r>
              <a:rPr lang="en-US" sz="2000" dirty="0" smtClean="0">
                <a:solidFill>
                  <a:schemeClr val="bg1"/>
                </a:solidFill>
                <a:latin typeface="Agrandir Narrow" panose="020B0604020202020204" charset="0"/>
              </a:rPr>
              <a:t> el</a:t>
            </a:r>
            <a:r>
              <a:rPr kumimoji="0" lang="en-US" sz="2000" b="0" i="0" u="none" strike="noStrike" kern="1200" cap="none" spc="0" normalizeH="0" baseline="0" noProof="0" dirty="0" err="1" smtClean="0">
                <a:ln>
                  <a:noFill/>
                </a:ln>
                <a:solidFill>
                  <a:schemeClr val="bg1"/>
                </a:solidFill>
                <a:effectLst/>
                <a:uLnTx/>
                <a:uFillTx/>
                <a:latin typeface="Agrandir Narrow" panose="020B0604020202020204" charset="0"/>
              </a:rPr>
              <a:t>ectrofisiológicas</a:t>
            </a:r>
            <a:endParaRPr kumimoji="0" lang="en-US" sz="2000" b="0" i="0" u="none" strike="noStrike" kern="1200" cap="none" spc="0" normalizeH="0" baseline="0" noProof="0" dirty="0" smtClean="0">
              <a:ln>
                <a:noFill/>
              </a:ln>
              <a:solidFill>
                <a:schemeClr val="bg1"/>
              </a:solidFill>
              <a:effectLst/>
              <a:uLnTx/>
              <a:uFillTx/>
              <a:latin typeface="Agrandir Narrow" panose="020B0604020202020204" charset="0"/>
            </a:endParaRPr>
          </a:p>
          <a:p>
            <a:pPr marL="0" marR="0" lvl="0" indent="0" algn="ctr" defTabSz="914400" rtl="0" eaLnBrk="1" fontAlgn="auto" latinLnBrk="0" hangingPunct="1">
              <a:lnSpc>
                <a:spcPct val="150000"/>
              </a:lnSpc>
              <a:spcBef>
                <a:spcPct val="0"/>
              </a:spcBef>
              <a:spcAft>
                <a:spcPts val="0"/>
              </a:spcAft>
              <a:buClrTx/>
              <a:buSzTx/>
              <a:buFontTx/>
              <a:buNone/>
              <a:tabLst/>
              <a:defRPr/>
            </a:pPr>
            <a:r>
              <a:rPr lang="en-US" sz="2000" dirty="0" smtClean="0">
                <a:solidFill>
                  <a:schemeClr val="bg1"/>
                </a:solidFill>
                <a:latin typeface="Agrandir Narrow" panose="020B0604020202020204" charset="0"/>
              </a:rPr>
              <a:t>Superficial o </a:t>
            </a:r>
            <a:r>
              <a:rPr lang="en-US" sz="2000" dirty="0" err="1" smtClean="0">
                <a:solidFill>
                  <a:schemeClr val="bg1"/>
                </a:solidFill>
                <a:latin typeface="Agrandir Narrow" panose="020B0604020202020204" charset="0"/>
              </a:rPr>
              <a:t>Intracelular</a:t>
            </a:r>
            <a:endParaRPr kumimoji="0" lang="en-US" sz="2000" b="0" i="0" u="none" strike="noStrike" kern="1200" cap="none" spc="0" normalizeH="0" baseline="0" noProof="0" dirty="0">
              <a:ln>
                <a:noFill/>
              </a:ln>
              <a:solidFill>
                <a:schemeClr val="bg1"/>
              </a:solidFill>
              <a:effectLst/>
              <a:uLnTx/>
              <a:uFillTx/>
              <a:latin typeface="Agrandir Narrow" panose="020B0604020202020204" charset="0"/>
            </a:endParaRPr>
          </a:p>
        </p:txBody>
      </p:sp>
      <p:sp>
        <p:nvSpPr>
          <p:cNvPr id="15" name="TextBox 7"/>
          <p:cNvSpPr txBox="1"/>
          <p:nvPr/>
        </p:nvSpPr>
        <p:spPr>
          <a:xfrm>
            <a:off x="5219700" y="7353300"/>
            <a:ext cx="3657600"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lang="en-US" sz="2000" dirty="0" err="1" smtClean="0">
                <a:solidFill>
                  <a:schemeClr val="bg1"/>
                </a:solidFill>
                <a:latin typeface="Agrandir Narrow" panose="020B0604020202020204" charset="0"/>
              </a:rPr>
              <a:t>Movimiento</a:t>
            </a:r>
            <a:r>
              <a:rPr lang="en-US" sz="2000" dirty="0" smtClean="0">
                <a:solidFill>
                  <a:schemeClr val="bg1"/>
                </a:solidFill>
                <a:latin typeface="Agrandir Narrow" panose="020B0604020202020204" charset="0"/>
              </a:rPr>
              <a:t> o </a:t>
            </a:r>
            <a:r>
              <a:rPr lang="en-US" sz="2000" dirty="0" err="1" smtClean="0">
                <a:solidFill>
                  <a:schemeClr val="bg1"/>
                </a:solidFill>
                <a:latin typeface="Agrandir Narrow" panose="020B0604020202020204" charset="0"/>
              </a:rPr>
              <a:t>fuerza</a:t>
            </a:r>
            <a:r>
              <a:rPr lang="en-US" sz="2000" dirty="0" smtClean="0">
                <a:solidFill>
                  <a:schemeClr val="bg1"/>
                </a:solidFill>
                <a:latin typeface="Agrandir Narrow" panose="020B0604020202020204" charset="0"/>
              </a:rPr>
              <a:t> </a:t>
            </a:r>
          </a:p>
          <a:p>
            <a:pPr marL="0" marR="0" lvl="0" indent="0" algn="ctr" defTabSz="914400" rtl="0" eaLnBrk="1" fontAlgn="auto" latinLnBrk="0" hangingPunct="1">
              <a:lnSpc>
                <a:spcPct val="150000"/>
              </a:lnSpc>
              <a:spcBef>
                <a:spcPct val="0"/>
              </a:spcBef>
              <a:spcAft>
                <a:spcPts val="0"/>
              </a:spcAft>
              <a:buClrTx/>
              <a:buSzTx/>
              <a:buFontTx/>
              <a:buNone/>
              <a:tabLst/>
              <a:defRPr/>
            </a:pPr>
            <a:r>
              <a:rPr lang="en-US" sz="2000" dirty="0" smtClean="0">
                <a:solidFill>
                  <a:schemeClr val="bg1"/>
                </a:solidFill>
                <a:latin typeface="Agrandir Narrow" panose="020B0604020202020204" charset="0"/>
              </a:rPr>
              <a:t>del </a:t>
            </a:r>
            <a:r>
              <a:rPr lang="en-US" sz="2000" dirty="0" err="1" smtClean="0">
                <a:solidFill>
                  <a:schemeClr val="bg1"/>
                </a:solidFill>
                <a:latin typeface="Agrandir Narrow" panose="020B0604020202020204" charset="0"/>
              </a:rPr>
              <a:t>tejido</a:t>
            </a:r>
            <a:endParaRPr kumimoji="0" lang="en-US" sz="2000" b="0" i="0" u="none" strike="noStrike" kern="1200" cap="none" spc="0" normalizeH="0" baseline="0" noProof="0" dirty="0">
              <a:ln>
                <a:noFill/>
              </a:ln>
              <a:solidFill>
                <a:schemeClr val="bg1"/>
              </a:solidFill>
              <a:effectLst/>
              <a:uLnTx/>
              <a:uFillTx/>
              <a:latin typeface="Agrandir Narrow" panose="020B0604020202020204" charset="0"/>
            </a:endParaRPr>
          </a:p>
        </p:txBody>
      </p:sp>
      <p:sp>
        <p:nvSpPr>
          <p:cNvPr id="16" name="TextBox 7"/>
          <p:cNvSpPr txBox="1"/>
          <p:nvPr/>
        </p:nvSpPr>
        <p:spPr>
          <a:xfrm>
            <a:off x="9410700" y="7353300"/>
            <a:ext cx="3657600" cy="1338508"/>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lang="en-US" sz="2000" dirty="0" err="1" smtClean="0">
                <a:solidFill>
                  <a:schemeClr val="bg1"/>
                </a:solidFill>
                <a:latin typeface="Agrandir Narrow" panose="020B0604020202020204" charset="0"/>
              </a:rPr>
              <a:t>Cambios</a:t>
            </a:r>
            <a:r>
              <a:rPr lang="en-US" sz="2000" dirty="0" smtClean="0">
                <a:solidFill>
                  <a:schemeClr val="bg1"/>
                </a:solidFill>
                <a:latin typeface="Agrandir Narrow" panose="020B0604020202020204" charset="0"/>
              </a:rPr>
              <a:t> </a:t>
            </a:r>
            <a:r>
              <a:rPr lang="en-US" sz="2000" dirty="0" err="1" smtClean="0">
                <a:solidFill>
                  <a:schemeClr val="bg1"/>
                </a:solidFill>
                <a:latin typeface="Agrandir Narrow" panose="020B0604020202020204" charset="0"/>
              </a:rPr>
              <a:t>eléctricos</a:t>
            </a:r>
            <a:r>
              <a:rPr lang="en-US" sz="2000" dirty="0" smtClean="0">
                <a:solidFill>
                  <a:schemeClr val="bg1"/>
                </a:solidFill>
                <a:latin typeface="Agrandir Narrow" panose="020B0604020202020204" charset="0"/>
              </a:rPr>
              <a:t> que </a:t>
            </a:r>
            <a:r>
              <a:rPr lang="en-US" sz="2000" dirty="0" err="1" smtClean="0">
                <a:solidFill>
                  <a:schemeClr val="bg1"/>
                </a:solidFill>
                <a:latin typeface="Agrandir Narrow" panose="020B0604020202020204" charset="0"/>
              </a:rPr>
              <a:t>producen</a:t>
            </a:r>
            <a:r>
              <a:rPr lang="en-US" sz="2000" dirty="0" smtClean="0">
                <a:solidFill>
                  <a:schemeClr val="bg1"/>
                </a:solidFill>
                <a:latin typeface="Agrandir Narrow" panose="020B0604020202020204" charset="0"/>
              </a:rPr>
              <a:t> </a:t>
            </a:r>
            <a:r>
              <a:rPr lang="en-US" sz="2000" dirty="0" err="1" smtClean="0">
                <a:solidFill>
                  <a:schemeClr val="bg1"/>
                </a:solidFill>
                <a:latin typeface="Agrandir Narrow" panose="020B0604020202020204" charset="0"/>
              </a:rPr>
              <a:t>cambios</a:t>
            </a:r>
            <a:r>
              <a:rPr lang="en-US" sz="2000" dirty="0" smtClean="0">
                <a:solidFill>
                  <a:schemeClr val="bg1"/>
                </a:solidFill>
                <a:latin typeface="Agrandir Narrow" panose="020B0604020202020204" charset="0"/>
              </a:rPr>
              <a:t> </a:t>
            </a:r>
            <a:r>
              <a:rPr lang="en-US" sz="2000" dirty="0" err="1" smtClean="0">
                <a:solidFill>
                  <a:schemeClr val="bg1"/>
                </a:solidFill>
                <a:latin typeface="Agrandir Narrow" panose="020B0604020202020204" charset="0"/>
              </a:rPr>
              <a:t>magnéticos</a:t>
            </a:r>
            <a:endParaRPr lang="en-US" sz="2000" dirty="0" smtClean="0">
              <a:solidFill>
                <a:schemeClr val="bg1"/>
              </a:solidFill>
              <a:latin typeface="Agrandir Narrow" panose="020B0604020202020204" charset="0"/>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uLnTx/>
                <a:uFillTx/>
                <a:latin typeface="Agrandir Narrow" panose="020B0604020202020204" charset="0"/>
              </a:rPr>
              <a:t>IMÁGENES</a:t>
            </a:r>
            <a:r>
              <a:rPr kumimoji="0" lang="en-US" sz="2000" b="0" i="0" u="none" strike="noStrike" kern="1200" cap="none" spc="0" normalizeH="0" noProof="0" dirty="0" smtClean="0">
                <a:ln>
                  <a:noFill/>
                </a:ln>
                <a:solidFill>
                  <a:schemeClr val="bg1"/>
                </a:solidFill>
                <a:effectLst/>
                <a:uLnTx/>
                <a:uFillTx/>
                <a:latin typeface="Agrandir Narrow" panose="020B0604020202020204" charset="0"/>
              </a:rPr>
              <a:t> 3D</a:t>
            </a:r>
            <a:endParaRPr kumimoji="0" lang="en-US" sz="2000" b="0" i="0" u="none" strike="noStrike" kern="1200" cap="none" spc="0" normalizeH="0" baseline="0" noProof="0" dirty="0">
              <a:ln>
                <a:noFill/>
              </a:ln>
              <a:solidFill>
                <a:schemeClr val="bg1"/>
              </a:solidFill>
              <a:effectLst/>
              <a:uLnTx/>
              <a:uFillTx/>
              <a:latin typeface="Agrandir Narrow" panose="020B0604020202020204" charset="0"/>
            </a:endParaRPr>
          </a:p>
        </p:txBody>
      </p:sp>
      <p:sp>
        <p:nvSpPr>
          <p:cNvPr id="17" name="TextBox 7"/>
          <p:cNvSpPr txBox="1"/>
          <p:nvPr/>
        </p:nvSpPr>
        <p:spPr>
          <a:xfrm>
            <a:off x="13601700" y="7399787"/>
            <a:ext cx="3657600" cy="876843"/>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lang="en-US" sz="2000" dirty="0" err="1" smtClean="0">
                <a:solidFill>
                  <a:schemeClr val="bg1"/>
                </a:solidFill>
                <a:latin typeface="Agrandir Narrow" panose="020B0604020202020204" charset="0"/>
              </a:rPr>
              <a:t>Información</a:t>
            </a:r>
            <a:r>
              <a:rPr lang="en-US" sz="2000" dirty="0" smtClean="0">
                <a:solidFill>
                  <a:schemeClr val="bg1"/>
                </a:solidFill>
                <a:latin typeface="Agrandir Narrow" panose="020B0604020202020204" charset="0"/>
              </a:rPr>
              <a:t> </a:t>
            </a:r>
            <a:r>
              <a:rPr lang="en-US" sz="2000" dirty="0" err="1" smtClean="0">
                <a:solidFill>
                  <a:schemeClr val="bg1"/>
                </a:solidFill>
                <a:latin typeface="Agrandir Narrow" panose="020B0604020202020204" charset="0"/>
              </a:rPr>
              <a:t>fisiológica</a:t>
            </a:r>
            <a:r>
              <a:rPr lang="en-US" sz="2000" dirty="0" smtClean="0">
                <a:solidFill>
                  <a:schemeClr val="bg1"/>
                </a:solidFill>
                <a:latin typeface="Agrandir Narrow" panose="020B0604020202020204" charset="0"/>
              </a:rPr>
              <a:t> functional</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chemeClr val="bg1"/>
                </a:solidFill>
                <a:effectLst/>
                <a:uLnTx/>
                <a:uFillTx/>
                <a:latin typeface="Agrandir Narrow" panose="020B0604020202020204" charset="0"/>
              </a:rPr>
              <a:t>(glucose, </a:t>
            </a:r>
            <a:r>
              <a:rPr kumimoji="0" lang="en-US" sz="2000" b="0" i="0" u="none" strike="noStrike" kern="1200" cap="none" spc="0" normalizeH="0" baseline="0" noProof="0" dirty="0" err="1" smtClean="0">
                <a:ln>
                  <a:noFill/>
                </a:ln>
                <a:solidFill>
                  <a:schemeClr val="bg1"/>
                </a:solidFill>
                <a:effectLst/>
                <a:uLnTx/>
                <a:uFillTx/>
                <a:latin typeface="Agrandir Narrow" panose="020B0604020202020204" charset="0"/>
              </a:rPr>
              <a:t>metabolitos</a:t>
            </a:r>
            <a:r>
              <a:rPr kumimoji="0" lang="en-US" sz="2000" b="0" i="0" u="none" strike="noStrike" kern="1200" cap="none" spc="0" normalizeH="0" baseline="0" noProof="0" dirty="0" smtClean="0">
                <a:ln>
                  <a:noFill/>
                </a:ln>
                <a:solidFill>
                  <a:schemeClr val="bg1"/>
                </a:solidFill>
                <a:effectLst/>
                <a:uLnTx/>
                <a:uFillTx/>
                <a:latin typeface="Agrandir Narrow" panose="020B0604020202020204" charset="0"/>
              </a:rPr>
              <a:t>)</a:t>
            </a:r>
            <a:endParaRPr kumimoji="0" lang="en-US" sz="2000" b="0" i="0" u="none" strike="noStrike" kern="1200" cap="none" spc="0" normalizeH="0" baseline="0" noProof="0" dirty="0">
              <a:ln>
                <a:noFill/>
              </a:ln>
              <a:solidFill>
                <a:schemeClr val="bg1"/>
              </a:solidFill>
              <a:effectLst/>
              <a:uLnTx/>
              <a:uFillTx/>
              <a:latin typeface="Agrandir Narrow" panose="020B0604020202020204" charset="0"/>
            </a:endParaRPr>
          </a:p>
        </p:txBody>
      </p:sp>
    </p:spTree>
    <p:extLst>
      <p:ext uri="{BB962C8B-B14F-4D97-AF65-F5344CB8AC3E}">
        <p14:creationId xmlns:p14="http://schemas.microsoft.com/office/powerpoint/2010/main" val="4154081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7" name="TextBox 7"/>
          <p:cNvSpPr txBox="1"/>
          <p:nvPr/>
        </p:nvSpPr>
        <p:spPr>
          <a:xfrm>
            <a:off x="2096887" y="1425575"/>
            <a:ext cx="14094227" cy="1457325"/>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737373"/>
                </a:solidFill>
                <a:effectLst/>
                <a:uLnTx/>
                <a:uFillTx/>
                <a:latin typeface="Agrandir Narrow Bold"/>
                <a:ea typeface="+mn-ea"/>
                <a:cs typeface="+mn-cs"/>
              </a:rPr>
              <a:t>FUENTE</a:t>
            </a:r>
          </a:p>
        </p:txBody>
      </p:sp>
      <p:sp>
        <p:nvSpPr>
          <p:cNvPr id="8" name="TextBox 7"/>
          <p:cNvSpPr txBox="1"/>
          <p:nvPr/>
        </p:nvSpPr>
        <p:spPr>
          <a:xfrm>
            <a:off x="2096887" y="2400300"/>
            <a:ext cx="14094227" cy="1109343"/>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4800" b="0" i="0" u="none" strike="noStrike" kern="1200" cap="none" spc="0" normalizeH="0" baseline="0" noProof="0" dirty="0" smtClean="0">
                <a:ln>
                  <a:noFill/>
                </a:ln>
                <a:solidFill>
                  <a:srgbClr val="2E9A9F"/>
                </a:solidFill>
                <a:effectLst/>
                <a:uLnTx/>
                <a:uFillTx/>
                <a:latin typeface="Agrandir Narrow Bold"/>
                <a:ea typeface="+mn-ea"/>
                <a:cs typeface="+mn-cs"/>
              </a:rPr>
              <a:t>GRUPOS DE BIOSEÑALES</a:t>
            </a:r>
            <a:endParaRPr kumimoji="0" lang="en-US" sz="4800" b="0" i="0" u="none" strike="noStrike" kern="1200" cap="none" spc="0" normalizeH="0" baseline="0" noProof="0" dirty="0">
              <a:ln>
                <a:noFill/>
              </a:ln>
              <a:solidFill>
                <a:srgbClr val="2E9A9F"/>
              </a:solidFill>
              <a:effectLst/>
              <a:uLnTx/>
              <a:uFillTx/>
              <a:latin typeface="Agrandir Narrow Bold"/>
              <a:ea typeface="+mn-ea"/>
              <a:cs typeface="+mn-cs"/>
            </a:endParaRPr>
          </a:p>
        </p:txBody>
      </p:sp>
      <p:sp>
        <p:nvSpPr>
          <p:cNvPr id="9" name="Rectángulo redondeado 8"/>
          <p:cNvSpPr/>
          <p:nvPr/>
        </p:nvSpPr>
        <p:spPr>
          <a:xfrm>
            <a:off x="1028700" y="5043334"/>
            <a:ext cx="3657600" cy="1905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32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BIOELÉCTRICAS</a:t>
            </a:r>
            <a:endParaRPr kumimoji="0" lang="es-419" sz="32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0" name="Rectángulo redondeado 9"/>
          <p:cNvSpPr/>
          <p:nvPr/>
        </p:nvSpPr>
        <p:spPr>
          <a:xfrm>
            <a:off x="5219700" y="5043334"/>
            <a:ext cx="3657600" cy="1905000"/>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32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BIOMECÁNICAS</a:t>
            </a:r>
            <a:endParaRPr kumimoji="0" lang="es-419" sz="3200" b="0" i="0" u="none" strike="noStrike" kern="1200" cap="none" spc="0" normalizeH="0" baseline="0" noProof="0" dirty="0">
              <a:ln>
                <a:noFill/>
              </a:ln>
              <a:solidFill>
                <a:schemeClr val="tx1">
                  <a:lumMod val="85000"/>
                  <a:lumOff val="15000"/>
                </a:schemeClr>
              </a:solidFill>
              <a:effectLst/>
              <a:uLnTx/>
              <a:uFillTx/>
              <a:latin typeface="Agrandir Narrow" panose="020B0604020202020204" charset="0"/>
              <a:ea typeface="+mn-ea"/>
              <a:cs typeface="+mn-cs"/>
            </a:endParaRPr>
          </a:p>
        </p:txBody>
      </p:sp>
      <p:sp>
        <p:nvSpPr>
          <p:cNvPr id="11" name="Rectángulo redondeado 10"/>
          <p:cNvSpPr/>
          <p:nvPr/>
        </p:nvSpPr>
        <p:spPr>
          <a:xfrm>
            <a:off x="9410700" y="5043334"/>
            <a:ext cx="3657600" cy="1905000"/>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32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BIOMAGNÉTICAS</a:t>
            </a:r>
            <a:endParaRPr kumimoji="0" lang="es-419" sz="3200" b="0" i="0" u="none" strike="noStrike" kern="1200" cap="none" spc="0" normalizeH="0" baseline="0" noProof="0" dirty="0">
              <a:ln>
                <a:noFill/>
              </a:ln>
              <a:solidFill>
                <a:schemeClr val="tx1">
                  <a:lumMod val="85000"/>
                  <a:lumOff val="15000"/>
                </a:schemeClr>
              </a:solidFill>
              <a:effectLst/>
              <a:uLnTx/>
              <a:uFillTx/>
              <a:latin typeface="Agrandir Narrow" panose="020B0604020202020204" charset="0"/>
              <a:ea typeface="+mn-ea"/>
              <a:cs typeface="+mn-cs"/>
            </a:endParaRPr>
          </a:p>
        </p:txBody>
      </p:sp>
      <p:sp>
        <p:nvSpPr>
          <p:cNvPr id="12" name="Rectángulo redondeado 11"/>
          <p:cNvSpPr/>
          <p:nvPr/>
        </p:nvSpPr>
        <p:spPr>
          <a:xfrm>
            <a:off x="13601700" y="5043334"/>
            <a:ext cx="3657600" cy="1905000"/>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32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BIOQUÍMICAS</a:t>
            </a:r>
            <a:endParaRPr kumimoji="0" lang="es-419" sz="3200" b="0" i="0" u="none" strike="noStrike" kern="1200" cap="none" spc="0" normalizeH="0" baseline="0" noProof="0" dirty="0">
              <a:ln>
                <a:noFill/>
              </a:ln>
              <a:solidFill>
                <a:schemeClr val="tx1">
                  <a:lumMod val="85000"/>
                  <a:lumOff val="15000"/>
                </a:schemeClr>
              </a:solidFill>
              <a:effectLst/>
              <a:uLnTx/>
              <a:uFillTx/>
              <a:latin typeface="Agrandir Narrow" panose="020B0604020202020204" charset="0"/>
              <a:ea typeface="+mn-ea"/>
              <a:cs typeface="+mn-cs"/>
            </a:endParaRPr>
          </a:p>
        </p:txBody>
      </p:sp>
      <p:sp>
        <p:nvSpPr>
          <p:cNvPr id="14" name="TextBox 7"/>
          <p:cNvSpPr txBox="1"/>
          <p:nvPr/>
        </p:nvSpPr>
        <p:spPr>
          <a:xfrm>
            <a:off x="1028700" y="7353300"/>
            <a:ext cx="3657600"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dirty="0" err="1" smtClean="0">
                <a:ln>
                  <a:noFill/>
                </a:ln>
                <a:solidFill>
                  <a:prstClr val="white"/>
                </a:solidFill>
                <a:effectLst/>
                <a:uLnTx/>
                <a:uFillTx/>
                <a:latin typeface="Agrandir Narrow" panose="020B0604020202020204" charset="0"/>
                <a:ea typeface="+mn-ea"/>
                <a:cs typeface="+mn-cs"/>
              </a:rPr>
              <a:t>Señales</a:t>
            </a:r>
            <a:r>
              <a:rPr kumimoji="0" lang="en-US" sz="2000" b="0" i="0" u="none" strike="noStrike" kern="1200" cap="none" spc="0" normalizeH="0" baseline="0" noProof="0" dirty="0" smtClean="0">
                <a:ln>
                  <a:noFill/>
                </a:ln>
                <a:solidFill>
                  <a:prstClr val="white"/>
                </a:solidFill>
                <a:effectLst/>
                <a:uLnTx/>
                <a:uFillTx/>
                <a:latin typeface="Agrandir Narrow" panose="020B0604020202020204" charset="0"/>
                <a:ea typeface="+mn-ea"/>
                <a:cs typeface="+mn-cs"/>
              </a:rPr>
              <a:t> el</a:t>
            </a:r>
            <a:r>
              <a:rPr kumimoji="0" lang="en-US" sz="2000" b="0" i="0" u="none" strike="noStrike" kern="1200" cap="none" spc="0" normalizeH="0" baseline="0" noProof="0" dirty="0" err="1" smtClean="0">
                <a:ln>
                  <a:noFill/>
                </a:ln>
                <a:solidFill>
                  <a:prstClr val="white"/>
                </a:solidFill>
                <a:effectLst/>
                <a:uLnTx/>
                <a:uFillTx/>
                <a:latin typeface="Agrandir Narrow" panose="020B0604020202020204" charset="0"/>
                <a:ea typeface="+mn-ea"/>
                <a:cs typeface="+mn-cs"/>
              </a:rPr>
              <a:t>ectrofisiológicas</a:t>
            </a:r>
            <a:endParaRPr kumimoji="0" lang="en-US" sz="2000" b="0" i="0" u="none" strike="noStrike" kern="1200" cap="none" spc="0" normalizeH="0" baseline="0" noProof="0" dirty="0" smtClean="0">
              <a:ln>
                <a:noFill/>
              </a:ln>
              <a:solidFill>
                <a:prstClr val="white"/>
              </a:solidFill>
              <a:effectLst/>
              <a:uLnTx/>
              <a:uFillTx/>
              <a:latin typeface="Agrandir Narrow" panose="020B0604020202020204" charset="0"/>
              <a:ea typeface="+mn-ea"/>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Agrandir Narrow" panose="020B0604020202020204" charset="0"/>
                <a:ea typeface="+mn-ea"/>
                <a:cs typeface="+mn-cs"/>
              </a:rPr>
              <a:t>Superficial o </a:t>
            </a:r>
            <a:r>
              <a:rPr kumimoji="0" lang="en-US" sz="2000" b="0" i="0" u="none" strike="noStrike" kern="1200" cap="none" spc="0" normalizeH="0" baseline="0" noProof="0" dirty="0" err="1" smtClean="0">
                <a:ln>
                  <a:noFill/>
                </a:ln>
                <a:solidFill>
                  <a:prstClr val="white"/>
                </a:solidFill>
                <a:effectLst/>
                <a:uLnTx/>
                <a:uFillTx/>
                <a:latin typeface="Agrandir Narrow" panose="020B0604020202020204" charset="0"/>
                <a:ea typeface="+mn-ea"/>
                <a:cs typeface="+mn-cs"/>
              </a:rPr>
              <a:t>Intracelular</a:t>
            </a:r>
            <a:endParaRPr kumimoji="0" lang="en-US" sz="2000" b="0" i="0" u="none" strike="noStrike" kern="1200" cap="none" spc="0" normalizeH="0" baseline="0" noProof="0" dirty="0">
              <a:ln>
                <a:noFill/>
              </a:ln>
              <a:solidFill>
                <a:prstClr val="white"/>
              </a:solidFill>
              <a:effectLst/>
              <a:uLnTx/>
              <a:uFillTx/>
              <a:latin typeface="Agrandir Narrow" panose="020B0604020202020204" charset="0"/>
              <a:ea typeface="+mn-ea"/>
              <a:cs typeface="+mn-cs"/>
            </a:endParaRPr>
          </a:p>
        </p:txBody>
      </p:sp>
      <p:sp>
        <p:nvSpPr>
          <p:cNvPr id="15" name="TextBox 7"/>
          <p:cNvSpPr txBox="1"/>
          <p:nvPr/>
        </p:nvSpPr>
        <p:spPr>
          <a:xfrm>
            <a:off x="5219700" y="7353300"/>
            <a:ext cx="3657600"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dirty="0" err="1" smtClean="0">
                <a:ln>
                  <a:noFill/>
                </a:ln>
                <a:solidFill>
                  <a:schemeClr val="tx1">
                    <a:lumMod val="85000"/>
                    <a:lumOff val="15000"/>
                  </a:schemeClr>
                </a:solidFill>
                <a:effectLst/>
                <a:uLnTx/>
                <a:uFillTx/>
                <a:latin typeface="Agrandir Narrow" panose="020B0604020202020204" charset="0"/>
                <a:ea typeface="+mn-ea"/>
                <a:cs typeface="+mn-cs"/>
              </a:rPr>
              <a:t>Movimiento</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 o </a:t>
            </a:r>
            <a:r>
              <a:rPr kumimoji="0" lang="en-US" sz="2000" b="0" i="0" u="none" strike="noStrike" kern="1200" cap="none" spc="0" normalizeH="0" baseline="0" noProof="0" dirty="0" err="1" smtClean="0">
                <a:ln>
                  <a:noFill/>
                </a:ln>
                <a:solidFill>
                  <a:schemeClr val="tx1">
                    <a:lumMod val="85000"/>
                    <a:lumOff val="15000"/>
                  </a:schemeClr>
                </a:solidFill>
                <a:effectLst/>
                <a:uLnTx/>
                <a:uFillTx/>
                <a:latin typeface="Agrandir Narrow" panose="020B0604020202020204" charset="0"/>
                <a:ea typeface="+mn-ea"/>
                <a:cs typeface="+mn-cs"/>
              </a:rPr>
              <a:t>fuerza</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 </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del </a:t>
            </a:r>
            <a:r>
              <a:rPr kumimoji="0" lang="en-US" sz="2000" b="0" i="0" u="none" strike="noStrike" kern="1200" cap="none" spc="0" normalizeH="0" baseline="0" noProof="0" dirty="0" err="1" smtClean="0">
                <a:ln>
                  <a:noFill/>
                </a:ln>
                <a:solidFill>
                  <a:schemeClr val="tx1">
                    <a:lumMod val="85000"/>
                    <a:lumOff val="15000"/>
                  </a:schemeClr>
                </a:solidFill>
                <a:effectLst/>
                <a:uLnTx/>
                <a:uFillTx/>
                <a:latin typeface="Agrandir Narrow" panose="020B0604020202020204" charset="0"/>
                <a:ea typeface="+mn-ea"/>
                <a:cs typeface="+mn-cs"/>
              </a:rPr>
              <a:t>tejido</a:t>
            </a:r>
            <a:endParaRPr kumimoji="0" lang="en-US" sz="2000" b="0" i="0" u="none" strike="noStrike" kern="1200" cap="none" spc="0" normalizeH="0" baseline="0" noProof="0" dirty="0">
              <a:ln>
                <a:noFill/>
              </a:ln>
              <a:solidFill>
                <a:schemeClr val="tx1">
                  <a:lumMod val="85000"/>
                  <a:lumOff val="15000"/>
                </a:schemeClr>
              </a:solidFill>
              <a:effectLst/>
              <a:uLnTx/>
              <a:uFillTx/>
              <a:latin typeface="Agrandir Narrow" panose="020B0604020202020204" charset="0"/>
              <a:ea typeface="+mn-ea"/>
              <a:cs typeface="+mn-cs"/>
            </a:endParaRPr>
          </a:p>
        </p:txBody>
      </p:sp>
      <p:sp>
        <p:nvSpPr>
          <p:cNvPr id="16" name="TextBox 7"/>
          <p:cNvSpPr txBox="1"/>
          <p:nvPr/>
        </p:nvSpPr>
        <p:spPr>
          <a:xfrm>
            <a:off x="9410700" y="7353300"/>
            <a:ext cx="3657600" cy="1384995"/>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dirty="0" err="1" smtClean="0">
                <a:ln>
                  <a:noFill/>
                </a:ln>
                <a:solidFill>
                  <a:schemeClr val="tx1">
                    <a:lumMod val="85000"/>
                    <a:lumOff val="15000"/>
                  </a:schemeClr>
                </a:solidFill>
                <a:effectLst/>
                <a:uLnTx/>
                <a:uFillTx/>
                <a:latin typeface="Agrandir Narrow" panose="020B0604020202020204" charset="0"/>
                <a:ea typeface="+mn-ea"/>
                <a:cs typeface="+mn-cs"/>
              </a:rPr>
              <a:t>Cambios</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 </a:t>
            </a:r>
            <a:r>
              <a:rPr kumimoji="0" lang="en-US" sz="2000" b="0" i="0" u="none" strike="noStrike" kern="1200" cap="none" spc="0" normalizeH="0" baseline="0" noProof="0" dirty="0" err="1" smtClean="0">
                <a:ln>
                  <a:noFill/>
                </a:ln>
                <a:solidFill>
                  <a:schemeClr val="tx1">
                    <a:lumMod val="85000"/>
                    <a:lumOff val="15000"/>
                  </a:schemeClr>
                </a:solidFill>
                <a:effectLst/>
                <a:uLnTx/>
                <a:uFillTx/>
                <a:latin typeface="Agrandir Narrow" panose="020B0604020202020204" charset="0"/>
                <a:ea typeface="+mn-ea"/>
                <a:cs typeface="+mn-cs"/>
              </a:rPr>
              <a:t>eléctricos</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 que </a:t>
            </a:r>
            <a:r>
              <a:rPr kumimoji="0" lang="en-US" sz="2000" b="0" i="0" u="none" strike="noStrike" kern="1200" cap="none" spc="0" normalizeH="0" baseline="0" noProof="0" dirty="0" err="1" smtClean="0">
                <a:ln>
                  <a:noFill/>
                </a:ln>
                <a:solidFill>
                  <a:schemeClr val="tx1">
                    <a:lumMod val="85000"/>
                    <a:lumOff val="15000"/>
                  </a:schemeClr>
                </a:solidFill>
                <a:effectLst/>
                <a:uLnTx/>
                <a:uFillTx/>
                <a:latin typeface="Agrandir Narrow" panose="020B0604020202020204" charset="0"/>
                <a:ea typeface="+mn-ea"/>
                <a:cs typeface="+mn-cs"/>
              </a:rPr>
              <a:t>producen</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 </a:t>
            </a:r>
            <a:r>
              <a:rPr kumimoji="0" lang="en-US" sz="2000" b="0" i="0" u="none" strike="noStrike" kern="1200" cap="none" spc="0" normalizeH="0" baseline="0" noProof="0" dirty="0" err="1" smtClean="0">
                <a:ln>
                  <a:noFill/>
                </a:ln>
                <a:solidFill>
                  <a:schemeClr val="tx1">
                    <a:lumMod val="85000"/>
                    <a:lumOff val="15000"/>
                  </a:schemeClr>
                </a:solidFill>
                <a:effectLst/>
                <a:uLnTx/>
                <a:uFillTx/>
                <a:latin typeface="Agrandir Narrow" panose="020B0604020202020204" charset="0"/>
                <a:ea typeface="+mn-ea"/>
                <a:cs typeface="+mn-cs"/>
              </a:rPr>
              <a:t>cambios</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 </a:t>
            </a:r>
            <a:r>
              <a:rPr kumimoji="0" lang="en-US" sz="2000" b="0" i="0" u="none" strike="noStrike" kern="1200" cap="none" spc="0" normalizeH="0" baseline="0" noProof="0" dirty="0" err="1" smtClean="0">
                <a:ln>
                  <a:noFill/>
                </a:ln>
                <a:solidFill>
                  <a:schemeClr val="tx1">
                    <a:lumMod val="85000"/>
                    <a:lumOff val="15000"/>
                  </a:schemeClr>
                </a:solidFill>
                <a:effectLst/>
                <a:uLnTx/>
                <a:uFillTx/>
                <a:latin typeface="Agrandir Narrow" panose="020B0604020202020204" charset="0"/>
                <a:ea typeface="+mn-ea"/>
                <a:cs typeface="+mn-cs"/>
              </a:rPr>
              <a:t>magnéticos</a:t>
            </a:r>
            <a:endPar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IMÁGENES 3D</a:t>
            </a:r>
            <a:endParaRPr kumimoji="0" lang="en-US" sz="2000" b="0" i="0" u="none" strike="noStrike" kern="1200" cap="none" spc="0" normalizeH="0" baseline="0" noProof="0" dirty="0">
              <a:ln>
                <a:noFill/>
              </a:ln>
              <a:solidFill>
                <a:schemeClr val="tx1">
                  <a:lumMod val="85000"/>
                  <a:lumOff val="15000"/>
                </a:schemeClr>
              </a:solidFill>
              <a:effectLst/>
              <a:uLnTx/>
              <a:uFillTx/>
              <a:latin typeface="Agrandir Narrow" panose="020B0604020202020204" charset="0"/>
              <a:ea typeface="+mn-ea"/>
              <a:cs typeface="+mn-cs"/>
            </a:endParaRPr>
          </a:p>
        </p:txBody>
      </p:sp>
      <p:sp>
        <p:nvSpPr>
          <p:cNvPr id="17" name="TextBox 7"/>
          <p:cNvSpPr txBox="1"/>
          <p:nvPr/>
        </p:nvSpPr>
        <p:spPr>
          <a:xfrm>
            <a:off x="13601700" y="7399787"/>
            <a:ext cx="3657600"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dirty="0" err="1" smtClean="0">
                <a:ln>
                  <a:noFill/>
                </a:ln>
                <a:solidFill>
                  <a:schemeClr val="tx1">
                    <a:lumMod val="85000"/>
                    <a:lumOff val="15000"/>
                  </a:schemeClr>
                </a:solidFill>
                <a:effectLst/>
                <a:uLnTx/>
                <a:uFillTx/>
                <a:latin typeface="Agrandir Narrow" panose="020B0604020202020204" charset="0"/>
                <a:ea typeface="+mn-ea"/>
                <a:cs typeface="+mn-cs"/>
              </a:rPr>
              <a:t>Información</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 </a:t>
            </a:r>
            <a:r>
              <a:rPr kumimoji="0" lang="en-US" sz="2000" b="0" i="0" u="none" strike="noStrike" kern="1200" cap="none" spc="0" normalizeH="0" baseline="0" noProof="0" dirty="0" err="1" smtClean="0">
                <a:ln>
                  <a:noFill/>
                </a:ln>
                <a:solidFill>
                  <a:schemeClr val="tx1">
                    <a:lumMod val="85000"/>
                    <a:lumOff val="15000"/>
                  </a:schemeClr>
                </a:solidFill>
                <a:effectLst/>
                <a:uLnTx/>
                <a:uFillTx/>
                <a:latin typeface="Agrandir Narrow" panose="020B0604020202020204" charset="0"/>
                <a:ea typeface="+mn-ea"/>
                <a:cs typeface="+mn-cs"/>
              </a:rPr>
              <a:t>fisiológica</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 functional</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(glucose, </a:t>
            </a:r>
            <a:r>
              <a:rPr kumimoji="0" lang="en-US" sz="2000" b="0" i="0" u="none" strike="noStrike" kern="1200" cap="none" spc="0" normalizeH="0" baseline="0" noProof="0" dirty="0" err="1" smtClean="0">
                <a:ln>
                  <a:noFill/>
                </a:ln>
                <a:solidFill>
                  <a:schemeClr val="tx1">
                    <a:lumMod val="85000"/>
                    <a:lumOff val="15000"/>
                  </a:schemeClr>
                </a:solidFill>
                <a:effectLst/>
                <a:uLnTx/>
                <a:uFillTx/>
                <a:latin typeface="Agrandir Narrow" panose="020B0604020202020204" charset="0"/>
                <a:ea typeface="+mn-ea"/>
                <a:cs typeface="+mn-cs"/>
              </a:rPr>
              <a:t>metabolitos</a:t>
            </a:r>
            <a:r>
              <a:rPr kumimoji="0" lang="en-US" sz="2000" b="0" i="0" u="none" strike="noStrike" kern="1200" cap="none" spc="0" normalizeH="0" baseline="0" noProof="0" dirty="0" smtClean="0">
                <a:ln>
                  <a:noFill/>
                </a:ln>
                <a:solidFill>
                  <a:schemeClr val="tx1">
                    <a:lumMod val="85000"/>
                    <a:lumOff val="15000"/>
                  </a:schemeClr>
                </a:solidFill>
                <a:effectLst/>
                <a:uLnTx/>
                <a:uFillTx/>
                <a:latin typeface="Agrandir Narrow" panose="020B0604020202020204" charset="0"/>
                <a:ea typeface="+mn-ea"/>
                <a:cs typeface="+mn-cs"/>
              </a:rPr>
              <a:t>)</a:t>
            </a:r>
            <a:endParaRPr kumimoji="0" lang="en-US" sz="2000" b="0" i="0" u="none" strike="noStrike" kern="1200" cap="none" spc="0" normalizeH="0" baseline="0" noProof="0" dirty="0">
              <a:ln>
                <a:noFill/>
              </a:ln>
              <a:solidFill>
                <a:schemeClr val="tx1">
                  <a:lumMod val="85000"/>
                  <a:lumOff val="15000"/>
                </a:schemeClr>
              </a:solidFill>
              <a:effectLst/>
              <a:uLnTx/>
              <a:uFillTx/>
              <a:latin typeface="Agrandir Narrow" panose="020B0604020202020204" charset="0"/>
              <a:ea typeface="+mn-ea"/>
              <a:cs typeface="+mn-cs"/>
            </a:endParaRPr>
          </a:p>
        </p:txBody>
      </p:sp>
    </p:spTree>
    <p:extLst>
      <p:ext uri="{BB962C8B-B14F-4D97-AF65-F5344CB8AC3E}">
        <p14:creationId xmlns:p14="http://schemas.microsoft.com/office/powerpoint/2010/main" val="473393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724150"/>
          </a:xfrm>
          <a:prstGeom prst="rect">
            <a:avLst/>
          </a:prstGeom>
        </p:spPr>
        <p:txBody>
          <a:bodyPr lIns="0" tIns="0" rIns="0" bIns="0" rtlCol="0" anchor="t">
            <a:spAutoFit/>
          </a:bodyPr>
          <a:lstStyle/>
          <a:p>
            <a:pPr marL="0" lvl="0" indent="0" algn="ctr">
              <a:lnSpc>
                <a:spcPts val="18000"/>
              </a:lnSpc>
              <a:spcBef>
                <a:spcPct val="0"/>
              </a:spcBef>
            </a:pPr>
            <a:r>
              <a:rPr lang="en-US" sz="15000">
                <a:solidFill>
                  <a:srgbClr val="FFFFFF"/>
                </a:solidFill>
                <a:latin typeface="Agrandir Narrow Bold"/>
              </a:rPr>
              <a:t>BIOSEÑALES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269834" y="3790697"/>
            <a:ext cx="2936938" cy="4114800"/>
          </a:xfrm>
          <a:custGeom>
            <a:avLst/>
            <a:gdLst/>
            <a:ahLst/>
            <a:cxnLst/>
            <a:rect l="l" t="t" r="r" b="b"/>
            <a:pathLst>
              <a:path w="2936938" h="4114800">
                <a:moveTo>
                  <a:pt x="0" y="0"/>
                </a:moveTo>
                <a:lnTo>
                  <a:pt x="2936938" y="0"/>
                </a:lnTo>
                <a:lnTo>
                  <a:pt x="2936938"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9902392" y="4116900"/>
            <a:ext cx="4115774" cy="3462395"/>
          </a:xfrm>
          <a:custGeom>
            <a:avLst/>
            <a:gdLst/>
            <a:ahLst/>
            <a:cxnLst/>
            <a:rect l="l" t="t" r="r" b="b"/>
            <a:pathLst>
              <a:path w="4115774" h="3462395">
                <a:moveTo>
                  <a:pt x="0" y="0"/>
                </a:moveTo>
                <a:lnTo>
                  <a:pt x="4115774" y="0"/>
                </a:lnTo>
                <a:lnTo>
                  <a:pt x="4115774" y="3462395"/>
                </a:lnTo>
                <a:lnTo>
                  <a:pt x="0" y="3462395"/>
                </a:lnTo>
                <a:lnTo>
                  <a:pt x="0" y="0"/>
                </a:lnTo>
                <a:close/>
              </a:path>
            </a:pathLst>
          </a:custGeom>
          <a:blipFill>
            <a:blip r:embed="rId5"/>
            <a:stretch>
              <a:fillRect/>
            </a:stretch>
          </a:blipFill>
        </p:spPr>
      </p:sp>
      <p:sp>
        <p:nvSpPr>
          <p:cNvPr id="4" name="Freeform 4"/>
          <p:cNvSpPr/>
          <p:nvPr/>
        </p:nvSpPr>
        <p:spPr>
          <a:xfrm>
            <a:off x="15258978" y="7579295"/>
            <a:ext cx="1267099" cy="1938201"/>
          </a:xfrm>
          <a:custGeom>
            <a:avLst/>
            <a:gdLst/>
            <a:ahLst/>
            <a:cxnLst/>
            <a:rect l="l" t="t" r="r" b="b"/>
            <a:pathLst>
              <a:path w="1267099" h="1938201">
                <a:moveTo>
                  <a:pt x="0" y="0"/>
                </a:moveTo>
                <a:lnTo>
                  <a:pt x="1267099" y="0"/>
                </a:lnTo>
                <a:lnTo>
                  <a:pt x="1267099" y="1938201"/>
                </a:lnTo>
                <a:lnTo>
                  <a:pt x="0" y="1938201"/>
                </a:lnTo>
                <a:lnTo>
                  <a:pt x="0" y="0"/>
                </a:lnTo>
                <a:close/>
              </a:path>
            </a:pathLst>
          </a:custGeom>
          <a:blipFill>
            <a:blip r:embed="rId6"/>
            <a:stretch>
              <a:fillRect/>
            </a:stretch>
          </a:blipFill>
        </p:spPr>
      </p:sp>
      <p:sp>
        <p:nvSpPr>
          <p:cNvPr id="5" name="Freeform 5"/>
          <p:cNvSpPr/>
          <p:nvPr/>
        </p:nvSpPr>
        <p:spPr>
          <a:xfrm>
            <a:off x="8530575" y="7685245"/>
            <a:ext cx="1726301" cy="1726301"/>
          </a:xfrm>
          <a:custGeom>
            <a:avLst/>
            <a:gdLst/>
            <a:ahLst/>
            <a:cxnLst/>
            <a:rect l="l" t="t" r="r" b="b"/>
            <a:pathLst>
              <a:path w="1726301" h="1726301">
                <a:moveTo>
                  <a:pt x="0" y="0"/>
                </a:moveTo>
                <a:lnTo>
                  <a:pt x="1726301" y="0"/>
                </a:lnTo>
                <a:lnTo>
                  <a:pt x="1726301" y="1726301"/>
                </a:lnTo>
                <a:lnTo>
                  <a:pt x="0" y="172630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761923" y="7712596"/>
            <a:ext cx="1766550" cy="1671598"/>
          </a:xfrm>
          <a:custGeom>
            <a:avLst/>
            <a:gdLst/>
            <a:ahLst/>
            <a:cxnLst/>
            <a:rect l="l" t="t" r="r" b="b"/>
            <a:pathLst>
              <a:path w="1766550" h="1671598">
                <a:moveTo>
                  <a:pt x="0" y="0"/>
                </a:moveTo>
                <a:lnTo>
                  <a:pt x="1766550" y="0"/>
                </a:lnTo>
                <a:lnTo>
                  <a:pt x="1766550" y="1671598"/>
                </a:lnTo>
                <a:lnTo>
                  <a:pt x="0" y="167159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737373"/>
                </a:solidFill>
                <a:latin typeface="Agrandir Narrow Bold"/>
              </a:rPr>
              <a:t>FUENTE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Freeform 3"/>
          <p:cNvSpPr/>
          <p:nvPr/>
        </p:nvSpPr>
        <p:spPr>
          <a:xfrm>
            <a:off x="16451086" y="8057654"/>
            <a:ext cx="1303274" cy="1825952"/>
          </a:xfrm>
          <a:custGeom>
            <a:avLst/>
            <a:gdLst/>
            <a:ahLst/>
            <a:cxnLst/>
            <a:rect l="l" t="t" r="r" b="b"/>
            <a:pathLst>
              <a:path w="1303274" h="1825952">
                <a:moveTo>
                  <a:pt x="0" y="0"/>
                </a:moveTo>
                <a:lnTo>
                  <a:pt x="1303274" y="0"/>
                </a:lnTo>
                <a:lnTo>
                  <a:pt x="1303274" y="1825952"/>
                </a:lnTo>
                <a:lnTo>
                  <a:pt x="0" y="182595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TextBox 4"/>
          <p:cNvSpPr txBox="1"/>
          <p:nvPr/>
        </p:nvSpPr>
        <p:spPr>
          <a:xfrm rot="-5400000">
            <a:off x="698492" y="4650202"/>
            <a:ext cx="8239954" cy="996950"/>
          </a:xfrm>
          <a:prstGeom prst="rect">
            <a:avLst/>
          </a:prstGeom>
        </p:spPr>
        <p:txBody>
          <a:bodyPr lIns="0" tIns="0" rIns="0" bIns="0" rtlCol="0" anchor="t">
            <a:spAutoFit/>
          </a:bodyPr>
          <a:lstStyle/>
          <a:p>
            <a:pPr algn="ctr">
              <a:lnSpc>
                <a:spcPts val="7000"/>
              </a:lnSpc>
            </a:pPr>
            <a:r>
              <a:rPr lang="en-US" sz="5000">
                <a:solidFill>
                  <a:srgbClr val="00C4CC"/>
                </a:solidFill>
                <a:latin typeface="Agrandir Narrow"/>
              </a:rPr>
              <a:t>EECTRO</a:t>
            </a:r>
            <a:r>
              <a:rPr lang="en-US" sz="5000">
                <a:solidFill>
                  <a:srgbClr val="00C4CC"/>
                </a:solidFill>
                <a:latin typeface="Agrandir Narrow Bold"/>
              </a:rPr>
              <a:t>CARDIOGRAFÍA</a:t>
            </a:r>
          </a:p>
        </p:txBody>
      </p:sp>
      <p:sp>
        <p:nvSpPr>
          <p:cNvPr id="7" name="Rectangle 1"/>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419"/>
          </a:p>
        </p:txBody>
      </p:sp>
      <p:pic>
        <p:nvPicPr>
          <p:cNvPr id="1027" name="Picture 3" descr="File:ECG principle slow.gif - Wikipedi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638300"/>
            <a:ext cx="6134100" cy="70104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6"/>
          <a:stretch>
            <a:fillRect/>
          </a:stretch>
        </p:blipFill>
        <p:spPr>
          <a:xfrm>
            <a:off x="13944600" y="800100"/>
            <a:ext cx="3510410" cy="1676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050" name="Picture 2" descr="Brains GIF - Find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171700"/>
            <a:ext cx="11461604" cy="51816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16059948" y="8284698"/>
            <a:ext cx="1740867" cy="1464504"/>
          </a:xfrm>
          <a:custGeom>
            <a:avLst/>
            <a:gdLst/>
            <a:ahLst/>
            <a:cxnLst/>
            <a:rect l="l" t="t" r="r" b="b"/>
            <a:pathLst>
              <a:path w="1740867" h="1464504">
                <a:moveTo>
                  <a:pt x="0" y="0"/>
                </a:moveTo>
                <a:lnTo>
                  <a:pt x="1740867" y="0"/>
                </a:lnTo>
                <a:lnTo>
                  <a:pt x="1740867" y="1464504"/>
                </a:lnTo>
                <a:lnTo>
                  <a:pt x="0" y="1464504"/>
                </a:lnTo>
                <a:lnTo>
                  <a:pt x="0" y="0"/>
                </a:lnTo>
                <a:close/>
              </a:path>
            </a:pathLst>
          </a:custGeom>
          <a:blipFill>
            <a:blip r:embed="rId4"/>
            <a:stretch>
              <a:fillRect/>
            </a:stretch>
          </a:blipFill>
        </p:spPr>
      </p:sp>
      <p:sp>
        <p:nvSpPr>
          <p:cNvPr id="4" name="TextBox 4"/>
          <p:cNvSpPr txBox="1"/>
          <p:nvPr/>
        </p:nvSpPr>
        <p:spPr>
          <a:xfrm rot="-5400000">
            <a:off x="698492" y="4650202"/>
            <a:ext cx="8239954" cy="996950"/>
          </a:xfrm>
          <a:prstGeom prst="rect">
            <a:avLst/>
          </a:prstGeom>
        </p:spPr>
        <p:txBody>
          <a:bodyPr lIns="0" tIns="0" rIns="0" bIns="0" rtlCol="0" anchor="t">
            <a:spAutoFit/>
          </a:bodyPr>
          <a:lstStyle/>
          <a:p>
            <a:pPr algn="ctr">
              <a:lnSpc>
                <a:spcPts val="7000"/>
              </a:lnSpc>
            </a:pPr>
            <a:r>
              <a:rPr lang="en-US" sz="5000">
                <a:solidFill>
                  <a:srgbClr val="00C4CC"/>
                </a:solidFill>
                <a:latin typeface="Agrandir Narrow"/>
              </a:rPr>
              <a:t>ELECTRO</a:t>
            </a:r>
            <a:r>
              <a:rPr lang="en-US" sz="5000">
                <a:solidFill>
                  <a:srgbClr val="00C4CC"/>
                </a:solidFill>
                <a:latin typeface="Agrandir Narrow Bold"/>
              </a:rPr>
              <a:t>ENCEFALOGRAFÍA</a:t>
            </a:r>
          </a:p>
        </p:txBody>
      </p:sp>
      <p:sp>
        <p:nvSpPr>
          <p:cNvPr id="6" name="Rectángulo 5"/>
          <p:cNvSpPr/>
          <p:nvPr/>
        </p:nvSpPr>
        <p:spPr>
          <a:xfrm>
            <a:off x="13411200" y="6438900"/>
            <a:ext cx="2165204" cy="1143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635553" y="3880491"/>
            <a:ext cx="3476027" cy="4386154"/>
          </a:xfrm>
          <a:custGeom>
            <a:avLst/>
            <a:gdLst/>
            <a:ahLst/>
            <a:cxnLst/>
            <a:rect l="l" t="t" r="r" b="b"/>
            <a:pathLst>
              <a:path w="3476027" h="4386154">
                <a:moveTo>
                  <a:pt x="0" y="0"/>
                </a:moveTo>
                <a:lnTo>
                  <a:pt x="3476027" y="0"/>
                </a:lnTo>
                <a:lnTo>
                  <a:pt x="3476027" y="4386153"/>
                </a:lnTo>
                <a:lnTo>
                  <a:pt x="0" y="4386153"/>
                </a:lnTo>
                <a:lnTo>
                  <a:pt x="0" y="0"/>
                </a:lnTo>
                <a:close/>
              </a:path>
            </a:pathLst>
          </a:custGeom>
          <a:blipFill>
            <a:blip r:embed="rId3"/>
            <a:stretch>
              <a:fillRect/>
            </a:stretch>
          </a:blipFill>
        </p:spPr>
      </p:sp>
      <p:sp>
        <p:nvSpPr>
          <p:cNvPr id="3" name="Freeform 3"/>
          <p:cNvSpPr/>
          <p:nvPr/>
        </p:nvSpPr>
        <p:spPr>
          <a:xfrm>
            <a:off x="2096887" y="4279945"/>
            <a:ext cx="6689501" cy="3587245"/>
          </a:xfrm>
          <a:custGeom>
            <a:avLst/>
            <a:gdLst/>
            <a:ahLst/>
            <a:cxnLst/>
            <a:rect l="l" t="t" r="r" b="b"/>
            <a:pathLst>
              <a:path w="6689501" h="3587245">
                <a:moveTo>
                  <a:pt x="0" y="0"/>
                </a:moveTo>
                <a:lnTo>
                  <a:pt x="6689501" y="0"/>
                </a:lnTo>
                <a:lnTo>
                  <a:pt x="6689501" y="3587245"/>
                </a:lnTo>
                <a:lnTo>
                  <a:pt x="0" y="3587245"/>
                </a:lnTo>
                <a:lnTo>
                  <a:pt x="0" y="0"/>
                </a:lnTo>
                <a:close/>
              </a:path>
            </a:pathLst>
          </a:custGeom>
          <a:blipFill>
            <a:blip r:embed="rId4"/>
            <a:stretch>
              <a:fillRect/>
            </a:stretch>
          </a:blipFill>
        </p:spPr>
      </p:sp>
      <p:sp>
        <p:nvSpPr>
          <p:cNvPr id="4" name="TextBox 4"/>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DE59"/>
                </a:solidFill>
                <a:latin typeface="Agrandir Narrow Bold"/>
              </a:rPr>
              <a:t>TRANSDUCCIÓN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28700" y="4834268"/>
            <a:ext cx="7432371" cy="2870143"/>
          </a:xfrm>
          <a:custGeom>
            <a:avLst/>
            <a:gdLst/>
            <a:ahLst/>
            <a:cxnLst/>
            <a:rect l="l" t="t" r="r" b="b"/>
            <a:pathLst>
              <a:path w="7432371" h="2870143">
                <a:moveTo>
                  <a:pt x="0" y="0"/>
                </a:moveTo>
                <a:lnTo>
                  <a:pt x="7432371" y="0"/>
                </a:lnTo>
                <a:lnTo>
                  <a:pt x="7432371" y="2870144"/>
                </a:lnTo>
                <a:lnTo>
                  <a:pt x="0" y="2870144"/>
                </a:lnTo>
                <a:lnTo>
                  <a:pt x="0" y="0"/>
                </a:lnTo>
                <a:close/>
              </a:path>
            </a:pathLst>
          </a:custGeom>
          <a:blipFill>
            <a:blip r:embed="rId3"/>
            <a:stretch>
              <a:fillRect t="-27366"/>
            </a:stretch>
          </a:blipFill>
        </p:spPr>
      </p:sp>
      <p:sp>
        <p:nvSpPr>
          <p:cNvPr id="3" name="Freeform 3"/>
          <p:cNvSpPr/>
          <p:nvPr/>
        </p:nvSpPr>
        <p:spPr>
          <a:xfrm>
            <a:off x="8919957" y="3842393"/>
            <a:ext cx="8339343" cy="4853893"/>
          </a:xfrm>
          <a:custGeom>
            <a:avLst/>
            <a:gdLst/>
            <a:ahLst/>
            <a:cxnLst/>
            <a:rect l="l" t="t" r="r" b="b"/>
            <a:pathLst>
              <a:path w="8339343" h="4853893">
                <a:moveTo>
                  <a:pt x="0" y="0"/>
                </a:moveTo>
                <a:lnTo>
                  <a:pt x="8339343" y="0"/>
                </a:lnTo>
                <a:lnTo>
                  <a:pt x="8339343" y="4853894"/>
                </a:lnTo>
                <a:lnTo>
                  <a:pt x="0" y="4853894"/>
                </a:lnTo>
                <a:lnTo>
                  <a:pt x="0" y="0"/>
                </a:lnTo>
                <a:close/>
              </a:path>
            </a:pathLst>
          </a:custGeom>
          <a:blipFill>
            <a:blip r:embed="rId4"/>
            <a:stretch>
              <a:fillRect t="-6255" b="-6102"/>
            </a:stretch>
          </a:blipFill>
        </p:spPr>
      </p:sp>
      <p:sp>
        <p:nvSpPr>
          <p:cNvPr id="4" name="TextBox 4"/>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FFDE59"/>
                </a:solidFill>
                <a:latin typeface="Agrandir Narrow Bold"/>
              </a:rPr>
              <a:t>AMPLIFICACIÓN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934944" y="5143500"/>
            <a:ext cx="6418112" cy="3770641"/>
          </a:xfrm>
          <a:custGeom>
            <a:avLst/>
            <a:gdLst/>
            <a:ahLst/>
            <a:cxnLst/>
            <a:rect l="l" t="t" r="r" b="b"/>
            <a:pathLst>
              <a:path w="6418112" h="3770641">
                <a:moveTo>
                  <a:pt x="0" y="0"/>
                </a:moveTo>
                <a:lnTo>
                  <a:pt x="6418112" y="0"/>
                </a:lnTo>
                <a:lnTo>
                  <a:pt x="6418112" y="3770641"/>
                </a:lnTo>
                <a:lnTo>
                  <a:pt x="0" y="3770641"/>
                </a:lnTo>
                <a:lnTo>
                  <a:pt x="0" y="0"/>
                </a:lnTo>
                <a:close/>
              </a:path>
            </a:pathLst>
          </a:custGeom>
          <a:blipFill>
            <a:blip r:embed="rId3"/>
            <a:stretch>
              <a:fillRect/>
            </a:stretch>
          </a:blipFill>
        </p:spPr>
      </p:sp>
      <p:sp>
        <p:nvSpPr>
          <p:cNvPr id="3" name="TextBox 3"/>
          <p:cNvSpPr txBox="1"/>
          <p:nvPr/>
        </p:nvSpPr>
        <p:spPr>
          <a:xfrm>
            <a:off x="1562793" y="1723245"/>
            <a:ext cx="15162413" cy="2771778"/>
          </a:xfrm>
          <a:prstGeom prst="rect">
            <a:avLst/>
          </a:prstGeom>
        </p:spPr>
        <p:txBody>
          <a:bodyPr lIns="0" tIns="0" rIns="0" bIns="0" rtlCol="0" anchor="t">
            <a:spAutoFit/>
          </a:bodyPr>
          <a:lstStyle/>
          <a:p>
            <a:pPr algn="ctr">
              <a:lnSpc>
                <a:spcPts val="6800"/>
              </a:lnSpc>
            </a:pPr>
            <a:r>
              <a:rPr lang="en-US" sz="8000">
                <a:solidFill>
                  <a:srgbClr val="FFDE59"/>
                </a:solidFill>
                <a:latin typeface="Agrandir Narrow Bold"/>
              </a:rPr>
              <a:t>PROCESAMIENTO ANALÓGICO </a:t>
            </a:r>
            <a:r>
              <a:rPr lang="en-US" sz="8000">
                <a:solidFill>
                  <a:srgbClr val="FFFFFF"/>
                </a:solidFill>
                <a:latin typeface="Agrandir Narrow Bold"/>
              </a:rPr>
              <a:t>+</a:t>
            </a:r>
          </a:p>
          <a:p>
            <a:pPr marL="0" lvl="0" indent="0" algn="ctr">
              <a:lnSpc>
                <a:spcPts val="5950"/>
              </a:lnSpc>
            </a:pPr>
            <a:r>
              <a:rPr lang="en-US" sz="7000">
                <a:solidFill>
                  <a:srgbClr val="FFDE59"/>
                </a:solidFill>
                <a:latin typeface="Agrandir Narrow Bold"/>
              </a:rPr>
              <a:t>CONVERSIÓN ANALÓGICA-DIGITAL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8060455" y="3106278"/>
            <a:ext cx="2167089" cy="1337942"/>
          </a:xfrm>
          <a:custGeom>
            <a:avLst/>
            <a:gdLst/>
            <a:ahLst/>
            <a:cxnLst/>
            <a:rect l="l" t="t" r="r" b="b"/>
            <a:pathLst>
              <a:path w="2167089" h="1337942">
                <a:moveTo>
                  <a:pt x="0" y="0"/>
                </a:moveTo>
                <a:lnTo>
                  <a:pt x="2167090" y="0"/>
                </a:lnTo>
                <a:lnTo>
                  <a:pt x="2167090" y="1337942"/>
                </a:lnTo>
                <a:lnTo>
                  <a:pt x="0" y="1337942"/>
                </a:lnTo>
                <a:lnTo>
                  <a:pt x="0" y="0"/>
                </a:lnTo>
                <a:close/>
              </a:path>
            </a:pathLst>
          </a:custGeom>
          <a:blipFill>
            <a:blip r:embed="rId3"/>
            <a:stretch>
              <a:fillRect/>
            </a:stretch>
          </a:blipFill>
        </p:spPr>
      </p:sp>
      <p:sp>
        <p:nvSpPr>
          <p:cNvPr id="3" name="Freeform 3"/>
          <p:cNvSpPr/>
          <p:nvPr/>
        </p:nvSpPr>
        <p:spPr>
          <a:xfrm>
            <a:off x="4396345" y="2335474"/>
            <a:ext cx="9495310" cy="5616051"/>
          </a:xfrm>
          <a:custGeom>
            <a:avLst/>
            <a:gdLst/>
            <a:ahLst/>
            <a:cxnLst/>
            <a:rect l="l" t="t" r="r" b="b"/>
            <a:pathLst>
              <a:path w="9495310" h="5616051">
                <a:moveTo>
                  <a:pt x="0" y="0"/>
                </a:moveTo>
                <a:lnTo>
                  <a:pt x="9495310" y="0"/>
                </a:lnTo>
                <a:lnTo>
                  <a:pt x="9495310" y="5616052"/>
                </a:lnTo>
                <a:lnTo>
                  <a:pt x="0" y="5616052"/>
                </a:lnTo>
                <a:lnTo>
                  <a:pt x="0" y="0"/>
                </a:lnTo>
                <a:close/>
              </a:path>
            </a:pathLst>
          </a:custGeom>
          <a:blipFill>
            <a:blip r:embed="rId4"/>
            <a:stretch>
              <a:fillRect/>
            </a:stretch>
          </a:blipFill>
        </p:spPr>
      </p:sp>
      <p:sp>
        <p:nvSpPr>
          <p:cNvPr id="4" name="TextBox 4"/>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486440" y="4949587"/>
            <a:ext cx="13315121" cy="4308713"/>
          </a:xfrm>
          <a:custGeom>
            <a:avLst/>
            <a:gdLst/>
            <a:ahLst/>
            <a:cxnLst/>
            <a:rect l="l" t="t" r="r" b="b"/>
            <a:pathLst>
              <a:path w="13315121" h="4308713">
                <a:moveTo>
                  <a:pt x="0" y="0"/>
                </a:moveTo>
                <a:lnTo>
                  <a:pt x="13315120" y="0"/>
                </a:lnTo>
                <a:lnTo>
                  <a:pt x="13315120" y="4308713"/>
                </a:lnTo>
                <a:lnTo>
                  <a:pt x="0" y="4308713"/>
                </a:lnTo>
                <a:lnTo>
                  <a:pt x="0" y="0"/>
                </a:lnTo>
                <a:close/>
              </a:path>
            </a:pathLst>
          </a:custGeom>
          <a:blipFill>
            <a:blip r:embed="rId3"/>
            <a:stretch>
              <a:fillRect/>
            </a:stretch>
          </a:blipFill>
        </p:spPr>
      </p:sp>
      <p:sp>
        <p:nvSpPr>
          <p:cNvPr id="3" name="TextBox 3"/>
          <p:cNvSpPr txBox="1"/>
          <p:nvPr/>
        </p:nvSpPr>
        <p:spPr>
          <a:xfrm>
            <a:off x="2096887" y="1473200"/>
            <a:ext cx="14094227" cy="1181100"/>
          </a:xfrm>
          <a:prstGeom prst="rect">
            <a:avLst/>
          </a:prstGeom>
        </p:spPr>
        <p:txBody>
          <a:bodyPr lIns="0" tIns="0" rIns="0" bIns="0" rtlCol="0" anchor="t">
            <a:spAutoFit/>
          </a:bodyPr>
          <a:lstStyle/>
          <a:p>
            <a:pPr marL="0" lvl="0" indent="0" algn="ctr">
              <a:lnSpc>
                <a:spcPts val="7800"/>
              </a:lnSpc>
              <a:spcBef>
                <a:spcPct val="0"/>
              </a:spcBef>
            </a:pPr>
            <a:r>
              <a:rPr lang="en-US" sz="6500">
                <a:solidFill>
                  <a:srgbClr val="FFE052"/>
                </a:solidFill>
                <a:latin typeface="Agrandir Narrow Bold"/>
              </a:rPr>
              <a:t>TEOREMA DE NYQUIST-SHANNON</a:t>
            </a:r>
          </a:p>
        </p:txBody>
      </p:sp>
      <p:sp>
        <p:nvSpPr>
          <p:cNvPr id="4" name="TextBox 4"/>
          <p:cNvSpPr txBox="1"/>
          <p:nvPr/>
        </p:nvSpPr>
        <p:spPr>
          <a:xfrm>
            <a:off x="2096887" y="2815054"/>
            <a:ext cx="14094227" cy="1295400"/>
          </a:xfrm>
          <a:prstGeom prst="rect">
            <a:avLst/>
          </a:prstGeom>
        </p:spPr>
        <p:txBody>
          <a:bodyPr lIns="0" tIns="0" rIns="0" bIns="0" rtlCol="0" anchor="t">
            <a:spAutoFit/>
          </a:bodyPr>
          <a:lstStyle/>
          <a:p>
            <a:pPr algn="ctr">
              <a:lnSpc>
                <a:spcPts val="10500"/>
              </a:lnSpc>
            </a:pPr>
            <a:r>
              <a:rPr lang="en-US" sz="7500">
                <a:solidFill>
                  <a:srgbClr val="FFFFFF"/>
                </a:solidFill>
                <a:latin typeface="Open Sans"/>
              </a:rPr>
              <a:t>fs &gt; 2 fmax</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057417" y="1897572"/>
            <a:ext cx="6173165" cy="6491856"/>
          </a:xfrm>
          <a:custGeom>
            <a:avLst/>
            <a:gdLst/>
            <a:ahLst/>
            <a:cxnLst/>
            <a:rect l="l" t="t" r="r" b="b"/>
            <a:pathLst>
              <a:path w="6173165" h="6491856">
                <a:moveTo>
                  <a:pt x="0" y="0"/>
                </a:moveTo>
                <a:lnTo>
                  <a:pt x="6173166" y="0"/>
                </a:lnTo>
                <a:lnTo>
                  <a:pt x="6173166" y="6491856"/>
                </a:lnTo>
                <a:lnTo>
                  <a:pt x="0" y="64918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7075316" y="3764601"/>
            <a:ext cx="4137367" cy="4114800"/>
          </a:xfrm>
          <a:custGeom>
            <a:avLst/>
            <a:gdLst/>
            <a:ahLst/>
            <a:cxnLst/>
            <a:rect l="l" t="t" r="r" b="b"/>
            <a:pathLst>
              <a:path w="4137367" h="4114800">
                <a:moveTo>
                  <a:pt x="0" y="0"/>
                </a:moveTo>
                <a:lnTo>
                  <a:pt x="4137368" y="0"/>
                </a:lnTo>
                <a:lnTo>
                  <a:pt x="4137368"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 name="Group 3"/>
          <p:cNvGrpSpPr/>
          <p:nvPr/>
        </p:nvGrpSpPr>
        <p:grpSpPr>
          <a:xfrm>
            <a:off x="3454467" y="3973371"/>
            <a:ext cx="1857461" cy="2923811"/>
            <a:chOff x="0" y="0"/>
            <a:chExt cx="2476614" cy="3898414"/>
          </a:xfrm>
        </p:grpSpPr>
        <p:sp>
          <p:nvSpPr>
            <p:cNvPr id="4" name="Freeform 4"/>
            <p:cNvSpPr/>
            <p:nvPr/>
          </p:nvSpPr>
          <p:spPr>
            <a:xfrm>
              <a:off x="96696" y="0"/>
              <a:ext cx="2283222" cy="2283222"/>
            </a:xfrm>
            <a:custGeom>
              <a:avLst/>
              <a:gdLst/>
              <a:ahLst/>
              <a:cxnLst/>
              <a:rect l="l" t="t" r="r" b="b"/>
              <a:pathLst>
                <a:path w="2283222" h="2283222">
                  <a:moveTo>
                    <a:pt x="0" y="0"/>
                  </a:moveTo>
                  <a:lnTo>
                    <a:pt x="2283222" y="0"/>
                  </a:lnTo>
                  <a:lnTo>
                    <a:pt x="2283222" y="2283222"/>
                  </a:lnTo>
                  <a:lnTo>
                    <a:pt x="0" y="2283222"/>
                  </a:lnTo>
                  <a:lnTo>
                    <a:pt x="0" y="0"/>
                  </a:lnTo>
                  <a:close/>
                </a:path>
              </a:pathLst>
            </a:custGeom>
            <a:blipFill>
              <a:blip r:embed="rId5"/>
              <a:stretch>
                <a:fillRect/>
              </a:stretch>
            </a:blipFill>
          </p:spPr>
        </p:sp>
        <p:sp>
          <p:nvSpPr>
            <p:cNvPr id="5" name="Freeform 5"/>
            <p:cNvSpPr/>
            <p:nvPr/>
          </p:nvSpPr>
          <p:spPr>
            <a:xfrm>
              <a:off x="0" y="2076143"/>
              <a:ext cx="2476614" cy="1822271"/>
            </a:xfrm>
            <a:custGeom>
              <a:avLst/>
              <a:gdLst/>
              <a:ahLst/>
              <a:cxnLst/>
              <a:rect l="l" t="t" r="r" b="b"/>
              <a:pathLst>
                <a:path w="2476614" h="1822271">
                  <a:moveTo>
                    <a:pt x="0" y="0"/>
                  </a:moveTo>
                  <a:lnTo>
                    <a:pt x="2476614" y="0"/>
                  </a:lnTo>
                  <a:lnTo>
                    <a:pt x="2476614" y="1822271"/>
                  </a:lnTo>
                  <a:lnTo>
                    <a:pt x="0" y="1822271"/>
                  </a:lnTo>
                  <a:lnTo>
                    <a:pt x="0" y="0"/>
                  </a:lnTo>
                  <a:close/>
                </a:path>
              </a:pathLst>
            </a:custGeom>
            <a:blipFill>
              <a:blip r:embed="rId6"/>
              <a:stretch>
                <a:fillRect l="-85187"/>
              </a:stretch>
            </a:blipFill>
          </p:spPr>
        </p:sp>
      </p:grpSp>
      <p:sp>
        <p:nvSpPr>
          <p:cNvPr id="6" name="Freeform 6"/>
          <p:cNvSpPr/>
          <p:nvPr/>
        </p:nvSpPr>
        <p:spPr>
          <a:xfrm>
            <a:off x="2684489" y="7299383"/>
            <a:ext cx="4837338" cy="2176802"/>
          </a:xfrm>
          <a:custGeom>
            <a:avLst/>
            <a:gdLst/>
            <a:ahLst/>
            <a:cxnLst/>
            <a:rect l="l" t="t" r="r" b="b"/>
            <a:pathLst>
              <a:path w="4837338" h="2176802">
                <a:moveTo>
                  <a:pt x="0" y="0"/>
                </a:moveTo>
                <a:lnTo>
                  <a:pt x="4837338" y="0"/>
                </a:lnTo>
                <a:lnTo>
                  <a:pt x="4837338" y="2176802"/>
                </a:lnTo>
                <a:lnTo>
                  <a:pt x="0" y="2176802"/>
                </a:lnTo>
                <a:lnTo>
                  <a:pt x="0" y="0"/>
                </a:lnTo>
                <a:close/>
              </a:path>
            </a:pathLst>
          </a:custGeom>
          <a:blipFill>
            <a:blip r:embed="rId7"/>
            <a:stretch>
              <a:fillRect/>
            </a:stretch>
          </a:blipFill>
        </p:spPr>
      </p:sp>
      <p:sp>
        <p:nvSpPr>
          <p:cNvPr id="7" name="Freeform 7"/>
          <p:cNvSpPr/>
          <p:nvPr/>
        </p:nvSpPr>
        <p:spPr>
          <a:xfrm>
            <a:off x="12554401" y="4352250"/>
            <a:ext cx="3377464" cy="1582500"/>
          </a:xfrm>
          <a:custGeom>
            <a:avLst/>
            <a:gdLst/>
            <a:ahLst/>
            <a:cxnLst/>
            <a:rect l="l" t="t" r="r" b="b"/>
            <a:pathLst>
              <a:path w="3377464" h="1582500">
                <a:moveTo>
                  <a:pt x="0" y="0"/>
                </a:moveTo>
                <a:lnTo>
                  <a:pt x="3377464" y="0"/>
                </a:lnTo>
                <a:lnTo>
                  <a:pt x="3377464" y="1582500"/>
                </a:lnTo>
                <a:lnTo>
                  <a:pt x="0" y="1582500"/>
                </a:lnTo>
                <a:lnTo>
                  <a:pt x="0" y="0"/>
                </a:lnTo>
                <a:close/>
              </a:path>
            </a:pathLst>
          </a:custGeom>
          <a:blipFill>
            <a:blip r:embed="rId8"/>
            <a:stretch>
              <a:fillRect/>
            </a:stretch>
          </a:blipFill>
        </p:spPr>
      </p:sp>
      <p:sp>
        <p:nvSpPr>
          <p:cNvPr id="8" name="Freeform 8"/>
          <p:cNvSpPr/>
          <p:nvPr/>
        </p:nvSpPr>
        <p:spPr>
          <a:xfrm>
            <a:off x="10901719" y="7749719"/>
            <a:ext cx="5317204" cy="1276129"/>
          </a:xfrm>
          <a:custGeom>
            <a:avLst/>
            <a:gdLst/>
            <a:ahLst/>
            <a:cxnLst/>
            <a:rect l="l" t="t" r="r" b="b"/>
            <a:pathLst>
              <a:path w="5317204" h="1276129">
                <a:moveTo>
                  <a:pt x="0" y="0"/>
                </a:moveTo>
                <a:lnTo>
                  <a:pt x="5317204" y="0"/>
                </a:lnTo>
                <a:lnTo>
                  <a:pt x="5317204" y="1276129"/>
                </a:lnTo>
                <a:lnTo>
                  <a:pt x="0" y="1276129"/>
                </a:lnTo>
                <a:lnTo>
                  <a:pt x="0" y="0"/>
                </a:lnTo>
                <a:close/>
              </a:path>
            </a:pathLst>
          </a:custGeom>
          <a:blipFill>
            <a:blip r:embed="rId9"/>
            <a:stretch>
              <a:fillRect/>
            </a:stretch>
          </a:blipFill>
        </p:spPr>
      </p:sp>
      <p:sp>
        <p:nvSpPr>
          <p:cNvPr id="9" name="TextBox 9"/>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PROCESAMIENTO DIGITAL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308324"/>
          </a:xfrm>
          <a:prstGeom prst="rect">
            <a:avLst/>
          </a:prstGeom>
        </p:spPr>
        <p:txBody>
          <a:bodyPr lIns="0" tIns="0" rIns="0" bIns="0" rtlCol="0" anchor="t">
            <a:spAutoFit/>
          </a:bodyPr>
          <a:lstStyle/>
          <a:p>
            <a:pPr marL="0" lvl="0" indent="0" algn="ctr">
              <a:lnSpc>
                <a:spcPts val="18000"/>
              </a:lnSpc>
              <a:spcBef>
                <a:spcPct val="0"/>
              </a:spcBef>
            </a:pPr>
            <a:r>
              <a:rPr lang="en-US" sz="15000" dirty="0">
                <a:solidFill>
                  <a:schemeClr val="tx1">
                    <a:lumMod val="95000"/>
                    <a:lumOff val="5000"/>
                  </a:schemeClr>
                </a:solidFill>
                <a:latin typeface="Agrandir Narrow Bold"/>
              </a:rPr>
              <a:t>BIO</a:t>
            </a:r>
            <a:r>
              <a:rPr lang="en-US" sz="15000" dirty="0">
                <a:solidFill>
                  <a:srgbClr val="01558A"/>
                </a:solidFill>
                <a:latin typeface="Agrandir Narrow Bold"/>
              </a:rPr>
              <a:t>SEÑALES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716763" y="3967982"/>
            <a:ext cx="10854475" cy="3594415"/>
          </a:xfrm>
          <a:custGeom>
            <a:avLst/>
            <a:gdLst/>
            <a:ahLst/>
            <a:cxnLst/>
            <a:rect l="l" t="t" r="r" b="b"/>
            <a:pathLst>
              <a:path w="10854475" h="3594415">
                <a:moveTo>
                  <a:pt x="0" y="0"/>
                </a:moveTo>
                <a:lnTo>
                  <a:pt x="10854474" y="0"/>
                </a:lnTo>
                <a:lnTo>
                  <a:pt x="10854474" y="3594414"/>
                </a:lnTo>
                <a:lnTo>
                  <a:pt x="0" y="3594414"/>
                </a:lnTo>
                <a:lnTo>
                  <a:pt x="0" y="0"/>
                </a:lnTo>
                <a:close/>
              </a:path>
            </a:pathLst>
          </a:custGeom>
          <a:blipFill>
            <a:blip r:embed="rId3"/>
            <a:stretch>
              <a:fillRect t="-14263"/>
            </a:stretch>
          </a:blipFill>
        </p:spPr>
      </p:sp>
      <p:sp>
        <p:nvSpPr>
          <p:cNvPr id="3" name="TextBox 3"/>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SEÑALES DIGITALES</a:t>
            </a:r>
          </a:p>
        </p:txBody>
      </p:sp>
      <p:sp>
        <p:nvSpPr>
          <p:cNvPr id="4" name="TextBox 4"/>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716763" y="3967982"/>
            <a:ext cx="10854475" cy="3594415"/>
          </a:xfrm>
          <a:custGeom>
            <a:avLst/>
            <a:gdLst/>
            <a:ahLst/>
            <a:cxnLst/>
            <a:rect l="l" t="t" r="r" b="b"/>
            <a:pathLst>
              <a:path w="10854475" h="3594415">
                <a:moveTo>
                  <a:pt x="0" y="0"/>
                </a:moveTo>
                <a:lnTo>
                  <a:pt x="10854474" y="0"/>
                </a:lnTo>
                <a:lnTo>
                  <a:pt x="10854474" y="3594414"/>
                </a:lnTo>
                <a:lnTo>
                  <a:pt x="0" y="3594414"/>
                </a:lnTo>
                <a:lnTo>
                  <a:pt x="0" y="0"/>
                </a:lnTo>
                <a:close/>
              </a:path>
            </a:pathLst>
          </a:custGeom>
          <a:blipFill>
            <a:blip r:embed="rId3"/>
            <a:stretch>
              <a:fillRect t="-14263"/>
            </a:stretch>
          </a:blipFill>
        </p:spPr>
      </p:sp>
      <p:grpSp>
        <p:nvGrpSpPr>
          <p:cNvPr id="3" name="Group 3"/>
          <p:cNvGrpSpPr/>
          <p:nvPr/>
        </p:nvGrpSpPr>
        <p:grpSpPr>
          <a:xfrm>
            <a:off x="3826993" y="6712175"/>
            <a:ext cx="2414975" cy="779419"/>
            <a:chOff x="0" y="0"/>
            <a:chExt cx="636043" cy="205279"/>
          </a:xfrm>
        </p:grpSpPr>
        <p:sp>
          <p:nvSpPr>
            <p:cNvPr id="4" name="Freeform 4"/>
            <p:cNvSpPr/>
            <p:nvPr/>
          </p:nvSpPr>
          <p:spPr>
            <a:xfrm>
              <a:off x="0" y="0"/>
              <a:ext cx="636043" cy="205279"/>
            </a:xfrm>
            <a:custGeom>
              <a:avLst/>
              <a:gdLst/>
              <a:ahLst/>
              <a:cxnLst/>
              <a:rect l="l" t="t" r="r" b="b"/>
              <a:pathLst>
                <a:path w="636043" h="205279">
                  <a:moveTo>
                    <a:pt x="41675" y="0"/>
                  </a:moveTo>
                  <a:lnTo>
                    <a:pt x="594367" y="0"/>
                  </a:lnTo>
                  <a:cubicBezTo>
                    <a:pt x="605420" y="0"/>
                    <a:pt x="616021" y="4391"/>
                    <a:pt x="623836" y="12206"/>
                  </a:cubicBezTo>
                  <a:cubicBezTo>
                    <a:pt x="631652" y="20022"/>
                    <a:pt x="636043" y="30622"/>
                    <a:pt x="636043" y="41675"/>
                  </a:cubicBezTo>
                  <a:lnTo>
                    <a:pt x="636043" y="163604"/>
                  </a:lnTo>
                  <a:cubicBezTo>
                    <a:pt x="636043" y="186620"/>
                    <a:pt x="617384" y="205279"/>
                    <a:pt x="594367" y="205279"/>
                  </a:cubicBezTo>
                  <a:lnTo>
                    <a:pt x="41675" y="205279"/>
                  </a:lnTo>
                  <a:cubicBezTo>
                    <a:pt x="18659" y="205279"/>
                    <a:pt x="0" y="186620"/>
                    <a:pt x="0" y="163604"/>
                  </a:cubicBezTo>
                  <a:lnTo>
                    <a:pt x="0" y="41675"/>
                  </a:lnTo>
                  <a:cubicBezTo>
                    <a:pt x="0" y="18659"/>
                    <a:pt x="18659" y="0"/>
                    <a:pt x="41675" y="0"/>
                  </a:cubicBezTo>
                  <a:close/>
                </a:path>
              </a:pathLst>
            </a:custGeom>
            <a:solidFill>
              <a:srgbClr val="FFE052">
                <a:alpha val="49804"/>
              </a:srgbClr>
            </a:solidFill>
          </p:spPr>
        </p:sp>
        <p:sp>
          <p:nvSpPr>
            <p:cNvPr id="5" name="TextBox 5"/>
            <p:cNvSpPr txBox="1"/>
            <p:nvPr/>
          </p:nvSpPr>
          <p:spPr>
            <a:xfrm>
              <a:off x="0" y="-114300"/>
              <a:ext cx="812800" cy="927100"/>
            </a:xfrm>
            <a:prstGeom prst="rect">
              <a:avLst/>
            </a:prstGeom>
          </p:spPr>
          <p:txBody>
            <a:bodyPr lIns="50800" tIns="50800" rIns="50800" bIns="50800" rtlCol="0" anchor="ctr"/>
            <a:lstStyle/>
            <a:p>
              <a:pPr algn="ctr">
                <a:lnSpc>
                  <a:spcPts val="3499"/>
                </a:lnSpc>
              </a:pPr>
              <a:endParaRPr/>
            </a:p>
          </p:txBody>
        </p:sp>
      </p:grpSp>
      <p:sp>
        <p:nvSpPr>
          <p:cNvPr id="6" name="TextBox 6"/>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SEÑALES DIGITALES</a:t>
            </a:r>
          </a:p>
        </p:txBody>
      </p:sp>
      <p:sp>
        <p:nvSpPr>
          <p:cNvPr id="7" name="TextBox 7"/>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6" name="TextBox 6"/>
          <p:cNvSpPr txBox="1"/>
          <p:nvPr/>
        </p:nvSpPr>
        <p:spPr>
          <a:xfrm>
            <a:off x="2096887" y="1425575"/>
            <a:ext cx="14094227" cy="1846659"/>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smtClean="0">
                <a:ln>
                  <a:noFill/>
                </a:ln>
                <a:solidFill>
                  <a:srgbClr val="00C4CC"/>
                </a:solidFill>
                <a:effectLst/>
                <a:uLnTx/>
                <a:uFillTx/>
                <a:latin typeface="Agrandir Narrow Bold"/>
                <a:ea typeface="+mn-ea"/>
                <a:cs typeface="+mn-cs"/>
              </a:rPr>
              <a:t>PIPELINE BÁSICO</a:t>
            </a:r>
          </a:p>
          <a:p>
            <a:pPr marL="0" marR="0" lvl="0" indent="0" algn="ctr" defTabSz="914400" rtl="0" eaLnBrk="1" fontAlgn="auto" latinLnBrk="0" hangingPunct="1">
              <a:spcBef>
                <a:spcPct val="0"/>
              </a:spcBef>
              <a:spcAft>
                <a:spcPts val="0"/>
              </a:spcAft>
              <a:buClrTx/>
              <a:buSzTx/>
              <a:buFontTx/>
              <a:buNone/>
              <a:tabLst/>
              <a:defRPr/>
            </a:pPr>
            <a:r>
              <a:rPr lang="en-US" sz="4000" dirty="0" smtClean="0">
                <a:solidFill>
                  <a:srgbClr val="00C4CC"/>
                </a:solidFill>
                <a:latin typeface="+mj-lt"/>
              </a:rPr>
              <a:t>para el </a:t>
            </a:r>
            <a:r>
              <a:rPr lang="en-US" sz="4000" dirty="0" err="1" smtClean="0">
                <a:solidFill>
                  <a:srgbClr val="00C4CC"/>
                </a:solidFill>
                <a:latin typeface="+mj-lt"/>
              </a:rPr>
              <a:t>tratamiento</a:t>
            </a:r>
            <a:r>
              <a:rPr lang="en-US" sz="4000" dirty="0" smtClean="0">
                <a:solidFill>
                  <a:srgbClr val="00C4CC"/>
                </a:solidFill>
                <a:latin typeface="+mj-lt"/>
              </a:rPr>
              <a:t> de </a:t>
            </a:r>
            <a:r>
              <a:rPr lang="en-US" sz="4000" dirty="0" err="1" smtClean="0">
                <a:solidFill>
                  <a:srgbClr val="00C4CC"/>
                </a:solidFill>
                <a:latin typeface="+mj-lt"/>
              </a:rPr>
              <a:t>Señales</a:t>
            </a:r>
            <a:r>
              <a:rPr lang="en-US" sz="4000" dirty="0" smtClean="0">
                <a:solidFill>
                  <a:srgbClr val="00C4CC"/>
                </a:solidFill>
                <a:latin typeface="+mj-lt"/>
              </a:rPr>
              <a:t> </a:t>
            </a:r>
            <a:r>
              <a:rPr lang="en-US" sz="4000" dirty="0" err="1" smtClean="0">
                <a:solidFill>
                  <a:srgbClr val="00C4CC"/>
                </a:solidFill>
                <a:latin typeface="+mj-lt"/>
              </a:rPr>
              <a:t>Biomédicas</a:t>
            </a:r>
            <a:endParaRPr kumimoji="0" lang="en-US" sz="4000" b="0" i="0" u="none" strike="noStrike" kern="1200" cap="none" spc="0" normalizeH="0" baseline="0" noProof="0" dirty="0">
              <a:ln>
                <a:noFill/>
              </a:ln>
              <a:solidFill>
                <a:srgbClr val="00C4CC"/>
              </a:solidFill>
              <a:effectLst/>
              <a:uLnTx/>
              <a:uFillTx/>
              <a:latin typeface="+mj-lt"/>
            </a:endParaRPr>
          </a:p>
        </p:txBody>
      </p:sp>
      <p:sp>
        <p:nvSpPr>
          <p:cNvPr id="9" name="Rectángulo redondeado 8"/>
          <p:cNvSpPr/>
          <p:nvPr/>
        </p:nvSpPr>
        <p:spPr>
          <a:xfrm>
            <a:off x="458271" y="3808771"/>
            <a:ext cx="3530852" cy="1295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dirty="0" smtClean="0">
                <a:solidFill>
                  <a:schemeClr val="tx1"/>
                </a:solidFill>
                <a:latin typeface="Agrandir Narrow" panose="020B0604020202020204" charset="0"/>
              </a:rPr>
              <a:t>Lectura</a:t>
            </a:r>
            <a:endParaRPr lang="es-419" sz="2800" dirty="0">
              <a:solidFill>
                <a:schemeClr val="tx1"/>
              </a:solidFill>
              <a:latin typeface="Agrandir Narrow" panose="020B0604020202020204" charset="0"/>
            </a:endParaRPr>
          </a:p>
        </p:txBody>
      </p:sp>
      <p:sp>
        <p:nvSpPr>
          <p:cNvPr id="10" name="Rectángulo redondeado 9"/>
          <p:cNvSpPr/>
          <p:nvPr/>
        </p:nvSpPr>
        <p:spPr>
          <a:xfrm>
            <a:off x="3352674" y="5751871"/>
            <a:ext cx="3530852" cy="1295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dirty="0" smtClean="0">
                <a:solidFill>
                  <a:schemeClr val="tx1"/>
                </a:solidFill>
                <a:latin typeface="Agrandir Narrow" panose="020B0604020202020204" charset="0"/>
              </a:rPr>
              <a:t>Visualización y </a:t>
            </a:r>
            <a:r>
              <a:rPr lang="es-419" sz="2800" b="1" u="sng" dirty="0" smtClean="0">
                <a:solidFill>
                  <a:schemeClr val="tx1"/>
                </a:solidFill>
                <a:latin typeface="Agrandir Narrow" panose="020B0604020202020204" charset="0"/>
              </a:rPr>
              <a:t>Análisis</a:t>
            </a:r>
            <a:r>
              <a:rPr lang="es-419" sz="2800" dirty="0" smtClean="0">
                <a:solidFill>
                  <a:schemeClr val="tx1"/>
                </a:solidFill>
                <a:latin typeface="Agrandir Narrow" panose="020B0604020202020204" charset="0"/>
              </a:rPr>
              <a:t> inicial</a:t>
            </a:r>
            <a:endParaRPr lang="es-419" sz="2800" dirty="0">
              <a:solidFill>
                <a:schemeClr val="tx1"/>
              </a:solidFill>
              <a:latin typeface="Agrandir Narrow" panose="020B0604020202020204" charset="0"/>
            </a:endParaRPr>
          </a:p>
        </p:txBody>
      </p:sp>
      <p:sp>
        <p:nvSpPr>
          <p:cNvPr id="11" name="Rectángulo redondeado 10"/>
          <p:cNvSpPr/>
          <p:nvPr/>
        </p:nvSpPr>
        <p:spPr>
          <a:xfrm>
            <a:off x="6363077" y="7734300"/>
            <a:ext cx="3530852" cy="1295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b="1" u="sng" dirty="0" smtClean="0">
                <a:solidFill>
                  <a:schemeClr val="tx1"/>
                </a:solidFill>
                <a:latin typeface="Agrandir Narrow" panose="020B0604020202020204" charset="0"/>
              </a:rPr>
              <a:t>Acondicionamiento</a:t>
            </a:r>
            <a:endParaRPr lang="es-419" sz="2800" b="1" u="sng" dirty="0">
              <a:solidFill>
                <a:schemeClr val="tx1"/>
              </a:solidFill>
              <a:latin typeface="Agrandir Narrow" panose="020B0604020202020204" charset="0"/>
            </a:endParaRPr>
          </a:p>
        </p:txBody>
      </p:sp>
      <p:sp>
        <p:nvSpPr>
          <p:cNvPr id="12" name="Rectángulo redondeado 11"/>
          <p:cNvSpPr/>
          <p:nvPr/>
        </p:nvSpPr>
        <p:spPr>
          <a:xfrm>
            <a:off x="11170861" y="7734300"/>
            <a:ext cx="3530852" cy="1295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dirty="0" smtClean="0">
                <a:solidFill>
                  <a:schemeClr val="tx1"/>
                </a:solidFill>
                <a:latin typeface="Agrandir Narrow" panose="020B0604020202020204" charset="0"/>
              </a:rPr>
              <a:t>Extracción de </a:t>
            </a:r>
            <a:r>
              <a:rPr lang="es-419" sz="2800" b="1" u="sng" dirty="0" smtClean="0">
                <a:solidFill>
                  <a:schemeClr val="tx1"/>
                </a:solidFill>
                <a:latin typeface="Agrandir Narrow" panose="020B0604020202020204" charset="0"/>
              </a:rPr>
              <a:t>características</a:t>
            </a:r>
            <a:endParaRPr lang="es-419" sz="2800" b="1" u="sng" dirty="0">
              <a:solidFill>
                <a:schemeClr val="tx1"/>
              </a:solidFill>
              <a:latin typeface="Agrandir Narrow" panose="020B0604020202020204" charset="0"/>
            </a:endParaRPr>
          </a:p>
        </p:txBody>
      </p:sp>
      <p:sp>
        <p:nvSpPr>
          <p:cNvPr id="13" name="Rectángulo redondeado 12"/>
          <p:cNvSpPr/>
          <p:nvPr/>
        </p:nvSpPr>
        <p:spPr>
          <a:xfrm>
            <a:off x="13918948" y="4381500"/>
            <a:ext cx="3530852" cy="2018071"/>
          </a:xfrm>
          <a:prstGeom prst="roundRect">
            <a:avLst/>
          </a:prstGeom>
          <a:solidFill>
            <a:srgbClr val="2E9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800" dirty="0" smtClean="0">
                <a:solidFill>
                  <a:schemeClr val="tx1"/>
                </a:solidFill>
                <a:latin typeface="Agrandir Narrow" panose="020B0604020202020204" charset="0"/>
              </a:rPr>
              <a:t>Análisis final</a:t>
            </a:r>
          </a:p>
          <a:p>
            <a:pPr algn="ctr"/>
            <a:r>
              <a:rPr lang="es-419" sz="2800" dirty="0" smtClean="0">
                <a:solidFill>
                  <a:schemeClr val="tx1"/>
                </a:solidFill>
                <a:latin typeface="Agrandir Narrow" panose="020B0604020202020204" charset="0"/>
              </a:rPr>
              <a:t>Clasificación Diagnóstico</a:t>
            </a:r>
            <a:endParaRPr lang="es-419" sz="2800" dirty="0">
              <a:solidFill>
                <a:schemeClr val="tx1"/>
              </a:solidFill>
              <a:latin typeface="Agrandir Narrow" panose="020B0604020202020204" charset="0"/>
            </a:endParaRPr>
          </a:p>
        </p:txBody>
      </p:sp>
      <p:cxnSp>
        <p:nvCxnSpPr>
          <p:cNvPr id="15" name="Conector angular 14"/>
          <p:cNvCxnSpPr>
            <a:stCxn id="9" idx="2"/>
            <a:endCxn id="10" idx="1"/>
          </p:cNvCxnSpPr>
          <p:nvPr/>
        </p:nvCxnSpPr>
        <p:spPr>
          <a:xfrm rot="16200000" flipH="1">
            <a:off x="2140485" y="5187382"/>
            <a:ext cx="1295400" cy="1128977"/>
          </a:xfrm>
          <a:prstGeom prst="bentConnector2">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10" idx="2"/>
            <a:endCxn id="11" idx="1"/>
          </p:cNvCxnSpPr>
          <p:nvPr/>
        </p:nvCxnSpPr>
        <p:spPr>
          <a:xfrm rot="16200000" flipH="1">
            <a:off x="5073224" y="7092146"/>
            <a:ext cx="1334729" cy="1244977"/>
          </a:xfrm>
          <a:prstGeom prst="bentConnector2">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1" idx="3"/>
            <a:endCxn id="12" idx="1"/>
          </p:cNvCxnSpPr>
          <p:nvPr/>
        </p:nvCxnSpPr>
        <p:spPr>
          <a:xfrm>
            <a:off x="9893929" y="8382000"/>
            <a:ext cx="1276932"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12" idx="3"/>
            <a:endCxn id="13" idx="2"/>
          </p:cNvCxnSpPr>
          <p:nvPr/>
        </p:nvCxnSpPr>
        <p:spPr>
          <a:xfrm flipV="1">
            <a:off x="14701713" y="6399571"/>
            <a:ext cx="982661" cy="1982429"/>
          </a:xfrm>
          <a:prstGeom prst="bentConnector2">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456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6" name="TextBox 6"/>
          <p:cNvSpPr txBox="1"/>
          <p:nvPr/>
        </p:nvSpPr>
        <p:spPr>
          <a:xfrm>
            <a:off x="2096887" y="1425575"/>
            <a:ext cx="14094227" cy="1846659"/>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smtClean="0">
                <a:ln>
                  <a:noFill/>
                </a:ln>
                <a:solidFill>
                  <a:srgbClr val="00C4CC"/>
                </a:solidFill>
                <a:effectLst/>
                <a:uLnTx/>
                <a:uFillTx/>
                <a:latin typeface="Agrandir Narrow Bold"/>
                <a:ea typeface="+mn-ea"/>
                <a:cs typeface="+mn-cs"/>
              </a:rPr>
              <a:t>PIPELINE BÁSICO</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para el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tratamiento</a:t>
            </a: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 de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Señales</a:t>
            </a: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Biomédicas</a:t>
            </a:r>
            <a:endParaRPr kumimoji="0" lang="en-US" sz="4000" b="0" i="0" u="none" strike="noStrike" kern="1200" cap="none" spc="0" normalizeH="0" baseline="0" noProof="0" dirty="0">
              <a:ln>
                <a:noFill/>
              </a:ln>
              <a:solidFill>
                <a:srgbClr val="00C4CC"/>
              </a:solidFill>
              <a:effectLst/>
              <a:uLnTx/>
              <a:uFillTx/>
              <a:latin typeface="Calibri"/>
              <a:ea typeface="+mn-ea"/>
              <a:cs typeface="+mn-cs"/>
            </a:endParaRPr>
          </a:p>
        </p:txBody>
      </p:sp>
      <p:sp>
        <p:nvSpPr>
          <p:cNvPr id="9" name="Rectángulo redondeado 8"/>
          <p:cNvSpPr/>
          <p:nvPr/>
        </p:nvSpPr>
        <p:spPr>
          <a:xfrm>
            <a:off x="458271" y="3808771"/>
            <a:ext cx="3530852" cy="1295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Lectura</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0" name="Rectángulo redondeado 9"/>
          <p:cNvSpPr/>
          <p:nvPr/>
        </p:nvSpPr>
        <p:spPr>
          <a:xfrm>
            <a:off x="3352674" y="5751871"/>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Visualización y </a:t>
            </a: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Análisis</a:t>
            </a: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 inicial</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1" name="Rectángulo redondeado 10"/>
          <p:cNvSpPr/>
          <p:nvPr/>
        </p:nvSpPr>
        <p:spPr>
          <a:xfrm>
            <a:off x="6363077" y="7734300"/>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Acondicionamiento</a:t>
            </a:r>
            <a:endParaRPr kumimoji="0" lang="es-419" sz="2800" b="1" i="0" u="sng"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2" name="Rectángulo redondeado 11"/>
          <p:cNvSpPr/>
          <p:nvPr/>
        </p:nvSpPr>
        <p:spPr>
          <a:xfrm>
            <a:off x="11170861" y="7734300"/>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Extracción de </a:t>
            </a: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características</a:t>
            </a:r>
            <a:endParaRPr kumimoji="0" lang="es-419" sz="2800" b="1" i="0" u="sng"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3" name="Rectángulo redondeado 12"/>
          <p:cNvSpPr/>
          <p:nvPr/>
        </p:nvSpPr>
        <p:spPr>
          <a:xfrm>
            <a:off x="13918948" y="4381500"/>
            <a:ext cx="3530852" cy="2018071"/>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Análisis final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Clasificación Diagnóstico</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cxnSp>
        <p:nvCxnSpPr>
          <p:cNvPr id="15" name="Conector angular 14"/>
          <p:cNvCxnSpPr>
            <a:stCxn id="9" idx="2"/>
            <a:endCxn id="10" idx="1"/>
          </p:cNvCxnSpPr>
          <p:nvPr/>
        </p:nvCxnSpPr>
        <p:spPr>
          <a:xfrm rot="16200000" flipH="1">
            <a:off x="2140485" y="5187382"/>
            <a:ext cx="1295400" cy="1128977"/>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10" idx="2"/>
            <a:endCxn id="11" idx="1"/>
          </p:cNvCxnSpPr>
          <p:nvPr/>
        </p:nvCxnSpPr>
        <p:spPr>
          <a:xfrm rot="16200000" flipH="1">
            <a:off x="5073224" y="7092146"/>
            <a:ext cx="1334729" cy="1244977"/>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1" idx="3"/>
            <a:endCxn id="12" idx="1"/>
          </p:cNvCxnSpPr>
          <p:nvPr/>
        </p:nvCxnSpPr>
        <p:spPr>
          <a:xfrm>
            <a:off x="9893929" y="8382000"/>
            <a:ext cx="1276932"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12" idx="3"/>
            <a:endCxn id="13" idx="2"/>
          </p:cNvCxnSpPr>
          <p:nvPr/>
        </p:nvCxnSpPr>
        <p:spPr>
          <a:xfrm flipV="1">
            <a:off x="14701713" y="6399571"/>
            <a:ext cx="982661" cy="1982429"/>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706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6" name="TextBox 6"/>
          <p:cNvSpPr txBox="1"/>
          <p:nvPr/>
        </p:nvSpPr>
        <p:spPr>
          <a:xfrm>
            <a:off x="2096887" y="1425575"/>
            <a:ext cx="14094227" cy="1846659"/>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smtClean="0">
                <a:ln>
                  <a:noFill/>
                </a:ln>
                <a:solidFill>
                  <a:srgbClr val="00C4CC"/>
                </a:solidFill>
                <a:effectLst/>
                <a:uLnTx/>
                <a:uFillTx/>
                <a:latin typeface="Agrandir Narrow Bold"/>
                <a:ea typeface="+mn-ea"/>
                <a:cs typeface="+mn-cs"/>
              </a:rPr>
              <a:t>PIPELINE BÁSICO</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para el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tratamiento</a:t>
            </a: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 de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Señales</a:t>
            </a: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Biomédicas</a:t>
            </a:r>
            <a:endParaRPr kumimoji="0" lang="en-US" sz="4000" b="0" i="0" u="none" strike="noStrike" kern="1200" cap="none" spc="0" normalizeH="0" baseline="0" noProof="0" dirty="0">
              <a:ln>
                <a:noFill/>
              </a:ln>
              <a:solidFill>
                <a:srgbClr val="00C4CC"/>
              </a:solidFill>
              <a:effectLst/>
              <a:uLnTx/>
              <a:uFillTx/>
              <a:latin typeface="Calibri"/>
              <a:ea typeface="+mn-ea"/>
              <a:cs typeface="+mn-cs"/>
            </a:endParaRPr>
          </a:p>
        </p:txBody>
      </p:sp>
      <p:sp>
        <p:nvSpPr>
          <p:cNvPr id="9" name="Rectángulo redondeado 8"/>
          <p:cNvSpPr/>
          <p:nvPr/>
        </p:nvSpPr>
        <p:spPr>
          <a:xfrm>
            <a:off x="458271" y="3808771"/>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Lectura</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0" name="Rectángulo redondeado 9"/>
          <p:cNvSpPr/>
          <p:nvPr/>
        </p:nvSpPr>
        <p:spPr>
          <a:xfrm>
            <a:off x="3352674" y="5751871"/>
            <a:ext cx="3530852" cy="1295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Visualización y </a:t>
            </a: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Análisis</a:t>
            </a: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 inicial</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1" name="Rectángulo redondeado 10"/>
          <p:cNvSpPr/>
          <p:nvPr/>
        </p:nvSpPr>
        <p:spPr>
          <a:xfrm>
            <a:off x="6363077" y="7734300"/>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Acondicionamiento</a:t>
            </a:r>
            <a:endParaRPr kumimoji="0" lang="es-419" sz="2800" b="1" i="0" u="sng"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2" name="Rectángulo redondeado 11"/>
          <p:cNvSpPr/>
          <p:nvPr/>
        </p:nvSpPr>
        <p:spPr>
          <a:xfrm>
            <a:off x="11170861" y="7734300"/>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Extracción de </a:t>
            </a: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características</a:t>
            </a:r>
            <a:endParaRPr kumimoji="0" lang="es-419" sz="2800" b="1" i="0" u="sng"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3" name="Rectángulo redondeado 12"/>
          <p:cNvSpPr/>
          <p:nvPr/>
        </p:nvSpPr>
        <p:spPr>
          <a:xfrm>
            <a:off x="13918948" y="4381500"/>
            <a:ext cx="3530852" cy="2018071"/>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Análisis final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Clasificación Diagnóstico</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cxnSp>
        <p:nvCxnSpPr>
          <p:cNvPr id="15" name="Conector angular 14"/>
          <p:cNvCxnSpPr>
            <a:stCxn id="9" idx="2"/>
            <a:endCxn id="10" idx="1"/>
          </p:cNvCxnSpPr>
          <p:nvPr/>
        </p:nvCxnSpPr>
        <p:spPr>
          <a:xfrm rot="16200000" flipH="1">
            <a:off x="2140485" y="5187382"/>
            <a:ext cx="1295400" cy="1128977"/>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10" idx="2"/>
            <a:endCxn id="11" idx="1"/>
          </p:cNvCxnSpPr>
          <p:nvPr/>
        </p:nvCxnSpPr>
        <p:spPr>
          <a:xfrm rot="16200000" flipH="1">
            <a:off x="5073224" y="7092146"/>
            <a:ext cx="1334729" cy="1244977"/>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1" idx="3"/>
            <a:endCxn id="12" idx="1"/>
          </p:cNvCxnSpPr>
          <p:nvPr/>
        </p:nvCxnSpPr>
        <p:spPr>
          <a:xfrm>
            <a:off x="9893929" y="8382000"/>
            <a:ext cx="1276932"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12" idx="3"/>
            <a:endCxn id="13" idx="2"/>
          </p:cNvCxnSpPr>
          <p:nvPr/>
        </p:nvCxnSpPr>
        <p:spPr>
          <a:xfrm flipV="1">
            <a:off x="14701713" y="6399571"/>
            <a:ext cx="982661" cy="1982429"/>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6388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6" name="TextBox 6"/>
          <p:cNvSpPr txBox="1"/>
          <p:nvPr/>
        </p:nvSpPr>
        <p:spPr>
          <a:xfrm>
            <a:off x="2096887" y="1425575"/>
            <a:ext cx="14094227" cy="1846659"/>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smtClean="0">
                <a:ln>
                  <a:noFill/>
                </a:ln>
                <a:solidFill>
                  <a:srgbClr val="00C4CC"/>
                </a:solidFill>
                <a:effectLst/>
                <a:uLnTx/>
                <a:uFillTx/>
                <a:latin typeface="Agrandir Narrow Bold"/>
                <a:ea typeface="+mn-ea"/>
                <a:cs typeface="+mn-cs"/>
              </a:rPr>
              <a:t>PIPELINE BÁSICO</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para el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tratamiento</a:t>
            </a: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 de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Señales</a:t>
            </a: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Biomédicas</a:t>
            </a:r>
            <a:endParaRPr kumimoji="0" lang="en-US" sz="4000" b="0" i="0" u="none" strike="noStrike" kern="1200" cap="none" spc="0" normalizeH="0" baseline="0" noProof="0" dirty="0">
              <a:ln>
                <a:noFill/>
              </a:ln>
              <a:solidFill>
                <a:srgbClr val="00C4CC"/>
              </a:solidFill>
              <a:effectLst/>
              <a:uLnTx/>
              <a:uFillTx/>
              <a:latin typeface="Calibri"/>
              <a:ea typeface="+mn-ea"/>
              <a:cs typeface="+mn-cs"/>
            </a:endParaRPr>
          </a:p>
        </p:txBody>
      </p:sp>
      <p:sp>
        <p:nvSpPr>
          <p:cNvPr id="9" name="Rectángulo redondeado 8"/>
          <p:cNvSpPr/>
          <p:nvPr/>
        </p:nvSpPr>
        <p:spPr>
          <a:xfrm>
            <a:off x="458271" y="3808771"/>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Lectura</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0" name="Rectángulo redondeado 9"/>
          <p:cNvSpPr/>
          <p:nvPr/>
        </p:nvSpPr>
        <p:spPr>
          <a:xfrm>
            <a:off x="3352674" y="5751871"/>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Visualización y </a:t>
            </a: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Análisis</a:t>
            </a: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 inicial</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1" name="Rectángulo redondeado 10"/>
          <p:cNvSpPr/>
          <p:nvPr/>
        </p:nvSpPr>
        <p:spPr>
          <a:xfrm>
            <a:off x="6363077" y="7734300"/>
            <a:ext cx="3530852" cy="1295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Acondicionamiento</a:t>
            </a:r>
            <a:endParaRPr kumimoji="0" lang="es-419" sz="2800" b="1" i="0" u="sng"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2" name="Rectángulo redondeado 11"/>
          <p:cNvSpPr/>
          <p:nvPr/>
        </p:nvSpPr>
        <p:spPr>
          <a:xfrm>
            <a:off x="11170861" y="7734300"/>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Extracción de </a:t>
            </a: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características</a:t>
            </a:r>
            <a:endParaRPr kumimoji="0" lang="es-419" sz="2800" b="1" i="0" u="sng"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3" name="Rectángulo redondeado 12"/>
          <p:cNvSpPr/>
          <p:nvPr/>
        </p:nvSpPr>
        <p:spPr>
          <a:xfrm>
            <a:off x="13918948" y="4381500"/>
            <a:ext cx="3530852" cy="2018071"/>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Análisis final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Clasificación Diagnóstico</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cxnSp>
        <p:nvCxnSpPr>
          <p:cNvPr id="15" name="Conector angular 14"/>
          <p:cNvCxnSpPr>
            <a:stCxn id="9" idx="2"/>
            <a:endCxn id="10" idx="1"/>
          </p:cNvCxnSpPr>
          <p:nvPr/>
        </p:nvCxnSpPr>
        <p:spPr>
          <a:xfrm rot="16200000" flipH="1">
            <a:off x="2140485" y="5187382"/>
            <a:ext cx="1295400" cy="1128977"/>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10" idx="2"/>
            <a:endCxn id="11" idx="1"/>
          </p:cNvCxnSpPr>
          <p:nvPr/>
        </p:nvCxnSpPr>
        <p:spPr>
          <a:xfrm rot="16200000" flipH="1">
            <a:off x="5073224" y="7092146"/>
            <a:ext cx="1334729" cy="1244977"/>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1" idx="3"/>
            <a:endCxn id="12" idx="1"/>
          </p:cNvCxnSpPr>
          <p:nvPr/>
        </p:nvCxnSpPr>
        <p:spPr>
          <a:xfrm>
            <a:off x="9893929" y="8382000"/>
            <a:ext cx="1276932"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12" idx="3"/>
            <a:endCxn id="13" idx="2"/>
          </p:cNvCxnSpPr>
          <p:nvPr/>
        </p:nvCxnSpPr>
        <p:spPr>
          <a:xfrm flipV="1">
            <a:off x="14701713" y="6399571"/>
            <a:ext cx="982661" cy="1982429"/>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298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6" name="TextBox 6"/>
          <p:cNvSpPr txBox="1"/>
          <p:nvPr/>
        </p:nvSpPr>
        <p:spPr>
          <a:xfrm>
            <a:off x="2096887" y="1425575"/>
            <a:ext cx="14094227" cy="1846659"/>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smtClean="0">
                <a:ln>
                  <a:noFill/>
                </a:ln>
                <a:solidFill>
                  <a:srgbClr val="00C4CC"/>
                </a:solidFill>
                <a:effectLst/>
                <a:uLnTx/>
                <a:uFillTx/>
                <a:latin typeface="Agrandir Narrow Bold"/>
                <a:ea typeface="+mn-ea"/>
                <a:cs typeface="+mn-cs"/>
              </a:rPr>
              <a:t>PIPELINE BÁSICO</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para el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tratamiento</a:t>
            </a: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 de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Señales</a:t>
            </a: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Biomédicas</a:t>
            </a:r>
            <a:endParaRPr kumimoji="0" lang="en-US" sz="4000" b="0" i="0" u="none" strike="noStrike" kern="1200" cap="none" spc="0" normalizeH="0" baseline="0" noProof="0" dirty="0">
              <a:ln>
                <a:noFill/>
              </a:ln>
              <a:solidFill>
                <a:srgbClr val="00C4CC"/>
              </a:solidFill>
              <a:effectLst/>
              <a:uLnTx/>
              <a:uFillTx/>
              <a:latin typeface="Calibri"/>
              <a:ea typeface="+mn-ea"/>
              <a:cs typeface="+mn-cs"/>
            </a:endParaRPr>
          </a:p>
        </p:txBody>
      </p:sp>
      <p:sp>
        <p:nvSpPr>
          <p:cNvPr id="9" name="Rectángulo redondeado 8"/>
          <p:cNvSpPr/>
          <p:nvPr/>
        </p:nvSpPr>
        <p:spPr>
          <a:xfrm>
            <a:off x="458271" y="3808771"/>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Lectura</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0" name="Rectángulo redondeado 9"/>
          <p:cNvSpPr/>
          <p:nvPr/>
        </p:nvSpPr>
        <p:spPr>
          <a:xfrm>
            <a:off x="3352674" y="5751871"/>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Visualización y </a:t>
            </a: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Análisis</a:t>
            </a: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 inicial</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1" name="Rectángulo redondeado 10"/>
          <p:cNvSpPr/>
          <p:nvPr/>
        </p:nvSpPr>
        <p:spPr>
          <a:xfrm>
            <a:off x="6363077" y="7734300"/>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Acondicionamiento</a:t>
            </a:r>
            <a:endParaRPr kumimoji="0" lang="es-419" sz="2800" b="1" i="0" u="sng"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2" name="Rectángulo redondeado 11"/>
          <p:cNvSpPr/>
          <p:nvPr/>
        </p:nvSpPr>
        <p:spPr>
          <a:xfrm>
            <a:off x="11170861" y="7734300"/>
            <a:ext cx="3530852" cy="12954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Extracción de </a:t>
            </a: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características</a:t>
            </a:r>
            <a:endParaRPr kumimoji="0" lang="es-419" sz="2800" b="1" i="0" u="sng"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3" name="Rectángulo redondeado 12"/>
          <p:cNvSpPr/>
          <p:nvPr/>
        </p:nvSpPr>
        <p:spPr>
          <a:xfrm>
            <a:off x="13918948" y="4381500"/>
            <a:ext cx="3530852" cy="2018071"/>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Análisis final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Clasificación Diagnóstico</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cxnSp>
        <p:nvCxnSpPr>
          <p:cNvPr id="15" name="Conector angular 14"/>
          <p:cNvCxnSpPr>
            <a:stCxn id="9" idx="2"/>
            <a:endCxn id="10" idx="1"/>
          </p:cNvCxnSpPr>
          <p:nvPr/>
        </p:nvCxnSpPr>
        <p:spPr>
          <a:xfrm rot="16200000" flipH="1">
            <a:off x="2140485" y="5187382"/>
            <a:ext cx="1295400" cy="1128977"/>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10" idx="2"/>
            <a:endCxn id="11" idx="1"/>
          </p:cNvCxnSpPr>
          <p:nvPr/>
        </p:nvCxnSpPr>
        <p:spPr>
          <a:xfrm rot="16200000" flipH="1">
            <a:off x="5073224" y="7092146"/>
            <a:ext cx="1334729" cy="1244977"/>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1" idx="3"/>
            <a:endCxn id="12" idx="1"/>
          </p:cNvCxnSpPr>
          <p:nvPr/>
        </p:nvCxnSpPr>
        <p:spPr>
          <a:xfrm>
            <a:off x="9893929" y="8382000"/>
            <a:ext cx="1276932"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12" idx="3"/>
            <a:endCxn id="13" idx="2"/>
          </p:cNvCxnSpPr>
          <p:nvPr/>
        </p:nvCxnSpPr>
        <p:spPr>
          <a:xfrm flipV="1">
            <a:off x="14701713" y="6399571"/>
            <a:ext cx="982661" cy="1982429"/>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894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6" name="TextBox 6"/>
          <p:cNvSpPr txBox="1"/>
          <p:nvPr/>
        </p:nvSpPr>
        <p:spPr>
          <a:xfrm>
            <a:off x="2096887" y="1425575"/>
            <a:ext cx="14094227" cy="1846659"/>
          </a:xfrm>
          <a:prstGeom prst="rect">
            <a:avLst/>
          </a:prstGeom>
        </p:spPr>
        <p:txBody>
          <a:bodyPr lIns="0" tIns="0" rIns="0" bIns="0" rtlCol="0" anchor="t">
            <a:spAutoFit/>
          </a:bodyPr>
          <a:lstStyle/>
          <a:p>
            <a:pPr marL="0" marR="0" lvl="0" indent="0" algn="ctr"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smtClean="0">
                <a:ln>
                  <a:noFill/>
                </a:ln>
                <a:solidFill>
                  <a:srgbClr val="00C4CC"/>
                </a:solidFill>
                <a:effectLst/>
                <a:uLnTx/>
                <a:uFillTx/>
                <a:latin typeface="Agrandir Narrow Bold"/>
                <a:ea typeface="+mn-ea"/>
                <a:cs typeface="+mn-cs"/>
              </a:rPr>
              <a:t>PIPELINE BÁSICO</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para el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tratamiento</a:t>
            </a: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 de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Señales</a:t>
            </a:r>
            <a:r>
              <a:rPr kumimoji="0" lang="en-US" sz="4000" b="0" i="0" u="none" strike="noStrike" kern="1200" cap="none" spc="0" normalizeH="0" baseline="0" noProof="0" dirty="0" smtClean="0">
                <a:ln>
                  <a:noFill/>
                </a:ln>
                <a:solidFill>
                  <a:srgbClr val="00C4CC"/>
                </a:solidFill>
                <a:effectLst/>
                <a:uLnTx/>
                <a:uFillTx/>
                <a:latin typeface="Calibri"/>
                <a:ea typeface="+mn-ea"/>
                <a:cs typeface="+mn-cs"/>
              </a:rPr>
              <a:t> </a:t>
            </a:r>
            <a:r>
              <a:rPr kumimoji="0" lang="en-US" sz="4000" b="0" i="0" u="none" strike="noStrike" kern="1200" cap="none" spc="0" normalizeH="0" baseline="0" noProof="0" dirty="0" err="1" smtClean="0">
                <a:ln>
                  <a:noFill/>
                </a:ln>
                <a:solidFill>
                  <a:srgbClr val="00C4CC"/>
                </a:solidFill>
                <a:effectLst/>
                <a:uLnTx/>
                <a:uFillTx/>
                <a:latin typeface="Calibri"/>
                <a:ea typeface="+mn-ea"/>
                <a:cs typeface="+mn-cs"/>
              </a:rPr>
              <a:t>Biomédicas</a:t>
            </a:r>
            <a:endParaRPr kumimoji="0" lang="en-US" sz="4000" b="0" i="0" u="none" strike="noStrike" kern="1200" cap="none" spc="0" normalizeH="0" baseline="0" noProof="0" dirty="0">
              <a:ln>
                <a:noFill/>
              </a:ln>
              <a:solidFill>
                <a:srgbClr val="00C4CC"/>
              </a:solidFill>
              <a:effectLst/>
              <a:uLnTx/>
              <a:uFillTx/>
              <a:latin typeface="Calibri"/>
              <a:ea typeface="+mn-ea"/>
              <a:cs typeface="+mn-cs"/>
            </a:endParaRPr>
          </a:p>
        </p:txBody>
      </p:sp>
      <p:sp>
        <p:nvSpPr>
          <p:cNvPr id="9" name="Rectángulo redondeado 8"/>
          <p:cNvSpPr/>
          <p:nvPr/>
        </p:nvSpPr>
        <p:spPr>
          <a:xfrm>
            <a:off x="458271" y="3808771"/>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Lectura</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0" name="Rectángulo redondeado 9"/>
          <p:cNvSpPr/>
          <p:nvPr/>
        </p:nvSpPr>
        <p:spPr>
          <a:xfrm>
            <a:off x="3352674" y="5751871"/>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Visualización y </a:t>
            </a: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Análisis</a:t>
            </a: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 inicial</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1" name="Rectángulo redondeado 10"/>
          <p:cNvSpPr/>
          <p:nvPr/>
        </p:nvSpPr>
        <p:spPr>
          <a:xfrm>
            <a:off x="6363077" y="7734300"/>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Acondicionamiento</a:t>
            </a:r>
            <a:endParaRPr kumimoji="0" lang="es-419" sz="2800" b="1" i="0" u="sng"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2" name="Rectángulo redondeado 11"/>
          <p:cNvSpPr/>
          <p:nvPr/>
        </p:nvSpPr>
        <p:spPr>
          <a:xfrm>
            <a:off x="11170861" y="7734300"/>
            <a:ext cx="3530852" cy="129540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Extracción de </a:t>
            </a:r>
            <a:r>
              <a:rPr kumimoji="0" lang="es-419" sz="2800" b="1" i="0" u="sng" strike="noStrike" kern="1200" cap="none" spc="0" normalizeH="0" baseline="0" noProof="0" dirty="0" smtClean="0">
                <a:ln>
                  <a:noFill/>
                </a:ln>
                <a:solidFill>
                  <a:prstClr val="black"/>
                </a:solidFill>
                <a:effectLst/>
                <a:uLnTx/>
                <a:uFillTx/>
                <a:latin typeface="Agrandir Narrow" panose="020B0604020202020204" charset="0"/>
                <a:ea typeface="+mn-ea"/>
                <a:cs typeface="+mn-cs"/>
              </a:rPr>
              <a:t>características</a:t>
            </a:r>
            <a:endParaRPr kumimoji="0" lang="es-419" sz="2800" b="1" i="0" u="sng"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sp>
        <p:nvSpPr>
          <p:cNvPr id="13" name="Rectángulo redondeado 12"/>
          <p:cNvSpPr/>
          <p:nvPr/>
        </p:nvSpPr>
        <p:spPr>
          <a:xfrm>
            <a:off x="13918948" y="4381500"/>
            <a:ext cx="3530852" cy="2018071"/>
          </a:xfrm>
          <a:prstGeom prst="roundRect">
            <a:avLst/>
          </a:prstGeom>
          <a:solidFill>
            <a:srgbClr val="2E9A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Análisis final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2800" b="0" i="0" u="none" strike="noStrike" kern="1200" cap="none" spc="0" normalizeH="0" baseline="0" noProof="0" dirty="0" smtClean="0">
                <a:ln>
                  <a:noFill/>
                </a:ln>
                <a:solidFill>
                  <a:prstClr val="black"/>
                </a:solidFill>
                <a:effectLst/>
                <a:uLnTx/>
                <a:uFillTx/>
                <a:latin typeface="Agrandir Narrow" panose="020B0604020202020204" charset="0"/>
                <a:ea typeface="+mn-ea"/>
                <a:cs typeface="+mn-cs"/>
              </a:rPr>
              <a:t>Clasificación Diagnóstico</a:t>
            </a:r>
            <a:endParaRPr kumimoji="0" lang="es-419" sz="2800" b="0" i="0" u="none" strike="noStrike" kern="1200" cap="none" spc="0" normalizeH="0" baseline="0" noProof="0" dirty="0">
              <a:ln>
                <a:noFill/>
              </a:ln>
              <a:solidFill>
                <a:prstClr val="black"/>
              </a:solidFill>
              <a:effectLst/>
              <a:uLnTx/>
              <a:uFillTx/>
              <a:latin typeface="Agrandir Narrow" panose="020B0604020202020204" charset="0"/>
              <a:ea typeface="+mn-ea"/>
              <a:cs typeface="+mn-cs"/>
            </a:endParaRPr>
          </a:p>
        </p:txBody>
      </p:sp>
      <p:cxnSp>
        <p:nvCxnSpPr>
          <p:cNvPr id="15" name="Conector angular 14"/>
          <p:cNvCxnSpPr>
            <a:stCxn id="9" idx="2"/>
            <a:endCxn id="10" idx="1"/>
          </p:cNvCxnSpPr>
          <p:nvPr/>
        </p:nvCxnSpPr>
        <p:spPr>
          <a:xfrm rot="16200000" flipH="1">
            <a:off x="2140485" y="5187382"/>
            <a:ext cx="1295400" cy="1128977"/>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10" idx="2"/>
            <a:endCxn id="11" idx="1"/>
          </p:cNvCxnSpPr>
          <p:nvPr/>
        </p:nvCxnSpPr>
        <p:spPr>
          <a:xfrm rot="16200000" flipH="1">
            <a:off x="5073224" y="7092146"/>
            <a:ext cx="1334729" cy="1244977"/>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a:stCxn id="11" idx="3"/>
            <a:endCxn id="12" idx="1"/>
          </p:cNvCxnSpPr>
          <p:nvPr/>
        </p:nvCxnSpPr>
        <p:spPr>
          <a:xfrm>
            <a:off x="9893929" y="8382000"/>
            <a:ext cx="1276932" cy="0"/>
          </a:xfrm>
          <a:prstGeom prst="straightConnector1">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r 20"/>
          <p:cNvCxnSpPr>
            <a:stCxn id="12" idx="3"/>
            <a:endCxn id="13" idx="2"/>
          </p:cNvCxnSpPr>
          <p:nvPr/>
        </p:nvCxnSpPr>
        <p:spPr>
          <a:xfrm flipV="1">
            <a:off x="14701713" y="6399571"/>
            <a:ext cx="982661" cy="1982429"/>
          </a:xfrm>
          <a:prstGeom prst="bentConnector2">
            <a:avLst/>
          </a:prstGeom>
          <a:ln w="762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896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6765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PROCESAMIENTO DIGITAL DE SEÑALES</a:t>
            </a:r>
          </a:p>
        </p:txBody>
      </p:sp>
      <p:grpSp>
        <p:nvGrpSpPr>
          <p:cNvPr id="3" name="Group 3"/>
          <p:cNvGrpSpPr/>
          <p:nvPr/>
        </p:nvGrpSpPr>
        <p:grpSpPr>
          <a:xfrm>
            <a:off x="2094721" y="4898229"/>
            <a:ext cx="14098559" cy="3809406"/>
            <a:chOff x="0" y="-1178733"/>
            <a:chExt cx="18798078" cy="5079208"/>
          </a:xfrm>
        </p:grpSpPr>
        <p:grpSp>
          <p:nvGrpSpPr>
            <p:cNvPr id="4" name="Group 4"/>
            <p:cNvGrpSpPr/>
            <p:nvPr/>
          </p:nvGrpSpPr>
          <p:grpSpPr>
            <a:xfrm>
              <a:off x="0" y="-1178733"/>
              <a:ext cx="5302751" cy="5079208"/>
              <a:chOff x="0" y="-232836"/>
              <a:chExt cx="1047457" cy="1003300"/>
            </a:xfrm>
          </p:grpSpPr>
          <p:sp>
            <p:nvSpPr>
              <p:cNvPr id="5" name="Freeform 5"/>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6" name="TextBox 6"/>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TEMPORAL</a:t>
                </a:r>
              </a:p>
            </p:txBody>
          </p:sp>
        </p:grpSp>
        <p:grpSp>
          <p:nvGrpSpPr>
            <p:cNvPr id="7" name="Group 7"/>
            <p:cNvGrpSpPr/>
            <p:nvPr/>
          </p:nvGrpSpPr>
          <p:grpSpPr>
            <a:xfrm>
              <a:off x="6747663" y="-1178733"/>
              <a:ext cx="5302751" cy="5079208"/>
              <a:chOff x="0" y="-232836"/>
              <a:chExt cx="1047457" cy="1003300"/>
            </a:xfrm>
          </p:grpSpPr>
          <p:sp>
            <p:nvSpPr>
              <p:cNvPr id="8" name="Freeform 8"/>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9" name="TextBox 9"/>
              <p:cNvSpPr txBox="1"/>
              <p:nvPr/>
            </p:nvSpPr>
            <p:spPr>
              <a:xfrm>
                <a:off x="21035" y="-232836"/>
                <a:ext cx="1005388"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FRECUENCIAL</a:t>
                </a:r>
              </a:p>
            </p:txBody>
          </p:sp>
        </p:grpSp>
        <p:grpSp>
          <p:nvGrpSpPr>
            <p:cNvPr id="10" name="Group 10"/>
            <p:cNvGrpSpPr/>
            <p:nvPr/>
          </p:nvGrpSpPr>
          <p:grpSpPr>
            <a:xfrm>
              <a:off x="13495327" y="-1178733"/>
              <a:ext cx="5302751" cy="5079208"/>
              <a:chOff x="0" y="-232836"/>
              <a:chExt cx="1047457" cy="1003300"/>
            </a:xfrm>
          </p:grpSpPr>
          <p:sp>
            <p:nvSpPr>
              <p:cNvPr id="11" name="Freeform 11"/>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12" name="TextBox 12"/>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ESPACIAL</a:t>
                </a: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6765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PROCESAMIENTO DIGITAL DE SEÑALES</a:t>
            </a:r>
          </a:p>
        </p:txBody>
      </p:sp>
      <p:grpSp>
        <p:nvGrpSpPr>
          <p:cNvPr id="12" name="Group 3"/>
          <p:cNvGrpSpPr/>
          <p:nvPr/>
        </p:nvGrpSpPr>
        <p:grpSpPr>
          <a:xfrm>
            <a:off x="2094721" y="4898229"/>
            <a:ext cx="14098559" cy="3809406"/>
            <a:chOff x="0" y="-1178733"/>
            <a:chExt cx="18798078" cy="5079208"/>
          </a:xfrm>
        </p:grpSpPr>
        <p:grpSp>
          <p:nvGrpSpPr>
            <p:cNvPr id="13" name="Group 4"/>
            <p:cNvGrpSpPr/>
            <p:nvPr/>
          </p:nvGrpSpPr>
          <p:grpSpPr>
            <a:xfrm>
              <a:off x="0" y="-1178733"/>
              <a:ext cx="5302751" cy="5079208"/>
              <a:chOff x="0" y="-232836"/>
              <a:chExt cx="1047457" cy="1003300"/>
            </a:xfrm>
          </p:grpSpPr>
          <p:sp>
            <p:nvSpPr>
              <p:cNvPr id="20" name="Freeform 5"/>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21" name="TextBox 6"/>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TEMPORAL</a:t>
                </a:r>
              </a:p>
            </p:txBody>
          </p:sp>
        </p:grpSp>
        <p:grpSp>
          <p:nvGrpSpPr>
            <p:cNvPr id="14" name="Group 7"/>
            <p:cNvGrpSpPr/>
            <p:nvPr/>
          </p:nvGrpSpPr>
          <p:grpSpPr>
            <a:xfrm>
              <a:off x="6747663" y="-1178733"/>
              <a:ext cx="5302751" cy="5079208"/>
              <a:chOff x="0" y="-232836"/>
              <a:chExt cx="1047457" cy="1003300"/>
            </a:xfrm>
          </p:grpSpPr>
          <p:sp>
            <p:nvSpPr>
              <p:cNvPr id="18" name="Freeform 8"/>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19" name="TextBox 9"/>
              <p:cNvSpPr txBox="1"/>
              <p:nvPr/>
            </p:nvSpPr>
            <p:spPr>
              <a:xfrm>
                <a:off x="21035" y="-232836"/>
                <a:ext cx="1005388"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FRECUENCIAL</a:t>
                </a:r>
              </a:p>
            </p:txBody>
          </p:sp>
        </p:grpSp>
        <p:grpSp>
          <p:nvGrpSpPr>
            <p:cNvPr id="15" name="Group 10"/>
            <p:cNvGrpSpPr/>
            <p:nvPr/>
          </p:nvGrpSpPr>
          <p:grpSpPr>
            <a:xfrm>
              <a:off x="13495327" y="-1178733"/>
              <a:ext cx="5302751" cy="5079208"/>
              <a:chOff x="0" y="-232836"/>
              <a:chExt cx="1047457" cy="1003300"/>
            </a:xfrm>
          </p:grpSpPr>
          <p:sp>
            <p:nvSpPr>
              <p:cNvPr id="16" name="Freeform 11"/>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17" name="TextBox 12"/>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ESPACIAL</a:t>
                </a: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061662" y="1311541"/>
            <a:ext cx="10164676" cy="7663918"/>
          </a:xfrm>
          <a:custGeom>
            <a:avLst/>
            <a:gdLst/>
            <a:ahLst/>
            <a:cxnLst/>
            <a:rect l="l" t="t" r="r" b="b"/>
            <a:pathLst>
              <a:path w="10164676" h="7663918">
                <a:moveTo>
                  <a:pt x="0" y="0"/>
                </a:moveTo>
                <a:lnTo>
                  <a:pt x="10164676" y="0"/>
                </a:lnTo>
                <a:lnTo>
                  <a:pt x="10164676" y="7663918"/>
                </a:lnTo>
                <a:lnTo>
                  <a:pt x="0" y="7663918"/>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729710" y="3714094"/>
            <a:ext cx="4551646" cy="1920226"/>
          </a:xfrm>
          <a:custGeom>
            <a:avLst/>
            <a:gdLst/>
            <a:ahLst/>
            <a:cxnLst/>
            <a:rect l="l" t="t" r="r" b="b"/>
            <a:pathLst>
              <a:path w="4551646" h="1920226">
                <a:moveTo>
                  <a:pt x="0" y="0"/>
                </a:moveTo>
                <a:lnTo>
                  <a:pt x="4551645" y="0"/>
                </a:lnTo>
                <a:lnTo>
                  <a:pt x="4551645" y="1920225"/>
                </a:lnTo>
                <a:lnTo>
                  <a:pt x="0" y="1920225"/>
                </a:lnTo>
                <a:lnTo>
                  <a:pt x="0" y="0"/>
                </a:lnTo>
                <a:close/>
              </a:path>
            </a:pathLst>
          </a:custGeom>
          <a:blipFill>
            <a:blip r:embed="rId3"/>
            <a:stretch>
              <a:fillRect/>
            </a:stretch>
          </a:blipFill>
        </p:spPr>
      </p:sp>
      <p:sp>
        <p:nvSpPr>
          <p:cNvPr id="3" name="Freeform 3"/>
          <p:cNvSpPr/>
          <p:nvPr/>
        </p:nvSpPr>
        <p:spPr>
          <a:xfrm>
            <a:off x="10544374" y="3714094"/>
            <a:ext cx="4551786" cy="1920226"/>
          </a:xfrm>
          <a:custGeom>
            <a:avLst/>
            <a:gdLst/>
            <a:ahLst/>
            <a:cxnLst/>
            <a:rect l="l" t="t" r="r" b="b"/>
            <a:pathLst>
              <a:path w="4551786" h="1920226">
                <a:moveTo>
                  <a:pt x="0" y="0"/>
                </a:moveTo>
                <a:lnTo>
                  <a:pt x="4551786" y="0"/>
                </a:lnTo>
                <a:lnTo>
                  <a:pt x="4551786" y="1920225"/>
                </a:lnTo>
                <a:lnTo>
                  <a:pt x="0" y="1920225"/>
                </a:lnTo>
                <a:lnTo>
                  <a:pt x="0" y="0"/>
                </a:lnTo>
                <a:close/>
              </a:path>
            </a:pathLst>
          </a:custGeom>
          <a:blipFill>
            <a:blip r:embed="rId4"/>
            <a:stretch>
              <a:fillRect l="-1114" t="-5923" b="-6510"/>
            </a:stretch>
          </a:blipFill>
        </p:spPr>
      </p:sp>
      <p:sp>
        <p:nvSpPr>
          <p:cNvPr id="4" name="Freeform 4"/>
          <p:cNvSpPr/>
          <p:nvPr/>
        </p:nvSpPr>
        <p:spPr>
          <a:xfrm>
            <a:off x="2277235" y="7180732"/>
            <a:ext cx="5456595" cy="1829379"/>
          </a:xfrm>
          <a:custGeom>
            <a:avLst/>
            <a:gdLst/>
            <a:ahLst/>
            <a:cxnLst/>
            <a:rect l="l" t="t" r="r" b="b"/>
            <a:pathLst>
              <a:path w="5456595" h="1829379">
                <a:moveTo>
                  <a:pt x="0" y="0"/>
                </a:moveTo>
                <a:lnTo>
                  <a:pt x="5456595" y="0"/>
                </a:lnTo>
                <a:lnTo>
                  <a:pt x="5456595" y="1829378"/>
                </a:lnTo>
                <a:lnTo>
                  <a:pt x="0" y="1829378"/>
                </a:lnTo>
                <a:lnTo>
                  <a:pt x="0" y="0"/>
                </a:lnTo>
                <a:close/>
              </a:path>
            </a:pathLst>
          </a:custGeom>
          <a:blipFill>
            <a:blip r:embed="rId5"/>
            <a:stretch>
              <a:fillRect/>
            </a:stretch>
          </a:blipFill>
        </p:spPr>
      </p:sp>
      <p:sp>
        <p:nvSpPr>
          <p:cNvPr id="5" name="Freeform 5"/>
          <p:cNvSpPr/>
          <p:nvPr/>
        </p:nvSpPr>
        <p:spPr>
          <a:xfrm>
            <a:off x="9487538" y="7180732"/>
            <a:ext cx="6665457" cy="1829379"/>
          </a:xfrm>
          <a:custGeom>
            <a:avLst/>
            <a:gdLst/>
            <a:ahLst/>
            <a:cxnLst/>
            <a:rect l="l" t="t" r="r" b="b"/>
            <a:pathLst>
              <a:path w="6665457" h="1829379">
                <a:moveTo>
                  <a:pt x="0" y="0"/>
                </a:moveTo>
                <a:lnTo>
                  <a:pt x="6665457" y="0"/>
                </a:lnTo>
                <a:lnTo>
                  <a:pt x="6665457" y="1829378"/>
                </a:lnTo>
                <a:lnTo>
                  <a:pt x="0" y="1829378"/>
                </a:lnTo>
                <a:lnTo>
                  <a:pt x="0" y="0"/>
                </a:lnTo>
                <a:close/>
              </a:path>
            </a:pathLst>
          </a:custGeom>
          <a:blipFill>
            <a:blip r:embed="rId6"/>
            <a:stretch>
              <a:fillRect t="-3186" b="-3720"/>
            </a:stretch>
          </a:blipFill>
        </p:spPr>
      </p:sp>
      <p:sp>
        <p:nvSpPr>
          <p:cNvPr id="6" name="TextBox 6"/>
          <p:cNvSpPr txBox="1"/>
          <p:nvPr/>
        </p:nvSpPr>
        <p:spPr>
          <a:xfrm>
            <a:off x="3655868" y="2970619"/>
            <a:ext cx="2983789" cy="701674"/>
          </a:xfrm>
          <a:prstGeom prst="rect">
            <a:avLst/>
          </a:prstGeom>
        </p:spPr>
        <p:txBody>
          <a:bodyPr lIns="0" tIns="0" rIns="0" bIns="0" rtlCol="0" anchor="t">
            <a:spAutoFit/>
          </a:bodyPr>
          <a:lstStyle/>
          <a:p>
            <a:pPr algn="ctr">
              <a:lnSpc>
                <a:spcPts val="4900"/>
              </a:lnSpc>
            </a:pPr>
            <a:r>
              <a:rPr lang="en-US" sz="3500">
                <a:solidFill>
                  <a:srgbClr val="FFFFFF"/>
                </a:solidFill>
                <a:latin typeface="Agrandir Narrow"/>
              </a:rPr>
              <a:t>MEDIA</a:t>
            </a:r>
          </a:p>
        </p:txBody>
      </p:sp>
      <p:sp>
        <p:nvSpPr>
          <p:cNvPr id="7" name="TextBox 7"/>
          <p:cNvSpPr txBox="1"/>
          <p:nvPr/>
        </p:nvSpPr>
        <p:spPr>
          <a:xfrm>
            <a:off x="11470603" y="2970619"/>
            <a:ext cx="2983789" cy="701674"/>
          </a:xfrm>
          <a:prstGeom prst="rect">
            <a:avLst/>
          </a:prstGeom>
        </p:spPr>
        <p:txBody>
          <a:bodyPr lIns="0" tIns="0" rIns="0" bIns="0" rtlCol="0" anchor="t">
            <a:spAutoFit/>
          </a:bodyPr>
          <a:lstStyle/>
          <a:p>
            <a:pPr algn="ctr">
              <a:lnSpc>
                <a:spcPts val="4900"/>
              </a:lnSpc>
            </a:pPr>
            <a:r>
              <a:rPr lang="en-US" sz="3500">
                <a:solidFill>
                  <a:srgbClr val="FFFFFF"/>
                </a:solidFill>
                <a:latin typeface="Agrandir Narrow"/>
              </a:rPr>
              <a:t>RMS</a:t>
            </a:r>
          </a:p>
        </p:txBody>
      </p:sp>
      <p:sp>
        <p:nvSpPr>
          <p:cNvPr id="8" name="TextBox 8"/>
          <p:cNvSpPr txBox="1"/>
          <p:nvPr/>
        </p:nvSpPr>
        <p:spPr>
          <a:xfrm>
            <a:off x="2277235" y="6443257"/>
            <a:ext cx="5741056" cy="701674"/>
          </a:xfrm>
          <a:prstGeom prst="rect">
            <a:avLst/>
          </a:prstGeom>
        </p:spPr>
        <p:txBody>
          <a:bodyPr lIns="0" tIns="0" rIns="0" bIns="0" rtlCol="0" anchor="t">
            <a:spAutoFit/>
          </a:bodyPr>
          <a:lstStyle/>
          <a:p>
            <a:pPr algn="ctr">
              <a:lnSpc>
                <a:spcPts val="4900"/>
              </a:lnSpc>
            </a:pPr>
            <a:r>
              <a:rPr lang="en-US" sz="3500">
                <a:solidFill>
                  <a:srgbClr val="FFFFFF"/>
                </a:solidFill>
                <a:latin typeface="Agrandir Narrow"/>
              </a:rPr>
              <a:t>DESVÍO ESTÁNDAR</a:t>
            </a:r>
          </a:p>
        </p:txBody>
      </p:sp>
      <p:sp>
        <p:nvSpPr>
          <p:cNvPr id="9" name="TextBox 9"/>
          <p:cNvSpPr txBox="1"/>
          <p:nvPr/>
        </p:nvSpPr>
        <p:spPr>
          <a:xfrm>
            <a:off x="10091969" y="6443257"/>
            <a:ext cx="5741056" cy="701674"/>
          </a:xfrm>
          <a:prstGeom prst="rect">
            <a:avLst/>
          </a:prstGeom>
        </p:spPr>
        <p:txBody>
          <a:bodyPr lIns="0" tIns="0" rIns="0" bIns="0" rtlCol="0" anchor="t">
            <a:spAutoFit/>
          </a:bodyPr>
          <a:lstStyle/>
          <a:p>
            <a:pPr algn="ctr">
              <a:lnSpc>
                <a:spcPts val="4900"/>
              </a:lnSpc>
            </a:pPr>
            <a:r>
              <a:rPr lang="en-US" sz="3500">
                <a:solidFill>
                  <a:srgbClr val="FFFFFF"/>
                </a:solidFill>
                <a:latin typeface="Agrandir Narrow"/>
              </a:rPr>
              <a:t>VARIANZA</a:t>
            </a:r>
          </a:p>
        </p:txBody>
      </p:sp>
      <p:sp>
        <p:nvSpPr>
          <p:cNvPr id="10" name="TextBox 10"/>
          <p:cNvSpPr txBox="1"/>
          <p:nvPr/>
        </p:nvSpPr>
        <p:spPr>
          <a:xfrm>
            <a:off x="4887962" y="876300"/>
            <a:ext cx="8512076" cy="1295400"/>
          </a:xfrm>
          <a:prstGeom prst="rect">
            <a:avLst/>
          </a:prstGeom>
        </p:spPr>
        <p:txBody>
          <a:bodyPr lIns="0" tIns="0" rIns="0" bIns="0" rtlCol="0" anchor="t">
            <a:spAutoFit/>
          </a:bodyPr>
          <a:lstStyle/>
          <a:p>
            <a:pPr algn="ctr">
              <a:lnSpc>
                <a:spcPts val="10500"/>
              </a:lnSpc>
            </a:pPr>
            <a:r>
              <a:rPr lang="en-US" sz="7500">
                <a:solidFill>
                  <a:srgbClr val="00C4CC"/>
                </a:solidFill>
                <a:latin typeface="Open Sans Bold"/>
              </a:rPr>
              <a:t>MEDIDAS BÁSICAS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872978" y="6876634"/>
            <a:ext cx="6542044" cy="2381666"/>
          </a:xfrm>
          <a:custGeom>
            <a:avLst/>
            <a:gdLst/>
            <a:ahLst/>
            <a:cxnLst/>
            <a:rect l="l" t="t" r="r" b="b"/>
            <a:pathLst>
              <a:path w="6542044" h="2381666">
                <a:moveTo>
                  <a:pt x="0" y="0"/>
                </a:moveTo>
                <a:lnTo>
                  <a:pt x="6542044" y="0"/>
                </a:lnTo>
                <a:lnTo>
                  <a:pt x="6542044" y="2381666"/>
                </a:lnTo>
                <a:lnTo>
                  <a:pt x="0" y="2381666"/>
                </a:lnTo>
                <a:lnTo>
                  <a:pt x="0" y="0"/>
                </a:lnTo>
                <a:close/>
              </a:path>
            </a:pathLst>
          </a:custGeom>
          <a:blipFill>
            <a:blip r:embed="rId3"/>
            <a:stretch>
              <a:fillRect/>
            </a:stretch>
          </a:blipFill>
        </p:spPr>
      </p:sp>
      <p:sp>
        <p:nvSpPr>
          <p:cNvPr id="3" name="TextBox 3"/>
          <p:cNvSpPr txBox="1"/>
          <p:nvPr/>
        </p:nvSpPr>
        <p:spPr>
          <a:xfrm>
            <a:off x="5291998" y="3097212"/>
            <a:ext cx="7704004" cy="1930400"/>
          </a:xfrm>
          <a:prstGeom prst="rect">
            <a:avLst/>
          </a:prstGeom>
        </p:spPr>
        <p:txBody>
          <a:bodyPr lIns="0" tIns="0" rIns="0" bIns="0" rtlCol="0" anchor="t">
            <a:spAutoFit/>
          </a:bodyPr>
          <a:lstStyle/>
          <a:p>
            <a:pPr algn="ctr">
              <a:lnSpc>
                <a:spcPts val="4899"/>
              </a:lnSpc>
            </a:pPr>
            <a:r>
              <a:rPr lang="en-US" sz="3499">
                <a:solidFill>
                  <a:srgbClr val="FFE052"/>
                </a:solidFill>
                <a:latin typeface="Agrandir Narrow"/>
              </a:rPr>
              <a:t>1/10 BEL</a:t>
            </a:r>
          </a:p>
          <a:p>
            <a:pPr algn="ctr">
              <a:lnSpc>
                <a:spcPts val="4899"/>
              </a:lnSpc>
            </a:pPr>
            <a:r>
              <a:rPr lang="en-US" sz="3499">
                <a:solidFill>
                  <a:srgbClr val="FFE052"/>
                </a:solidFill>
                <a:latin typeface="Agrandir Narrow"/>
              </a:rPr>
              <a:t>=</a:t>
            </a:r>
          </a:p>
          <a:p>
            <a:pPr algn="ctr">
              <a:lnSpc>
                <a:spcPts val="4899"/>
              </a:lnSpc>
            </a:pPr>
            <a:r>
              <a:rPr lang="en-US" sz="3499">
                <a:solidFill>
                  <a:srgbClr val="FFE052"/>
                </a:solidFill>
                <a:latin typeface="Agrandir Narrow"/>
              </a:rPr>
              <a:t>DECIBELES (dB)</a:t>
            </a:r>
          </a:p>
        </p:txBody>
      </p:sp>
      <p:sp>
        <p:nvSpPr>
          <p:cNvPr id="4" name="TextBox 4"/>
          <p:cNvSpPr txBox="1"/>
          <p:nvPr/>
        </p:nvSpPr>
        <p:spPr>
          <a:xfrm>
            <a:off x="6215807" y="876300"/>
            <a:ext cx="5856387" cy="1295400"/>
          </a:xfrm>
          <a:prstGeom prst="rect">
            <a:avLst/>
          </a:prstGeom>
        </p:spPr>
        <p:txBody>
          <a:bodyPr lIns="0" tIns="0" rIns="0" bIns="0" rtlCol="0" anchor="t">
            <a:spAutoFit/>
          </a:bodyPr>
          <a:lstStyle/>
          <a:p>
            <a:pPr algn="ctr">
              <a:lnSpc>
                <a:spcPts val="10500"/>
              </a:lnSpc>
            </a:pPr>
            <a:r>
              <a:rPr lang="en-US" sz="7500">
                <a:solidFill>
                  <a:srgbClr val="00C4CC"/>
                </a:solidFill>
                <a:latin typeface="Open Sans Bold"/>
              </a:rPr>
              <a:t>INTENSIDAD</a:t>
            </a:r>
          </a:p>
        </p:txBody>
      </p:sp>
      <p:sp>
        <p:nvSpPr>
          <p:cNvPr id="5" name="TextBox 5"/>
          <p:cNvSpPr txBox="1"/>
          <p:nvPr/>
        </p:nvSpPr>
        <p:spPr>
          <a:xfrm>
            <a:off x="5291998" y="5972175"/>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POTENCIA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878296" y="4605904"/>
            <a:ext cx="10531407" cy="1785602"/>
          </a:xfrm>
          <a:custGeom>
            <a:avLst/>
            <a:gdLst/>
            <a:ahLst/>
            <a:cxnLst/>
            <a:rect l="l" t="t" r="r" b="b"/>
            <a:pathLst>
              <a:path w="10531407" h="1785602">
                <a:moveTo>
                  <a:pt x="0" y="0"/>
                </a:moveTo>
                <a:lnTo>
                  <a:pt x="10531408" y="0"/>
                </a:lnTo>
                <a:lnTo>
                  <a:pt x="10531408" y="1785602"/>
                </a:lnTo>
                <a:lnTo>
                  <a:pt x="0" y="1785602"/>
                </a:lnTo>
                <a:lnTo>
                  <a:pt x="0" y="0"/>
                </a:lnTo>
                <a:close/>
              </a:path>
            </a:pathLst>
          </a:custGeom>
          <a:blipFill>
            <a:blip r:embed="rId3"/>
            <a:stretch>
              <a:fillRect/>
            </a:stretch>
          </a:blipFill>
        </p:spPr>
      </p:sp>
      <p:sp>
        <p:nvSpPr>
          <p:cNvPr id="3" name="Freeform 3"/>
          <p:cNvSpPr/>
          <p:nvPr/>
        </p:nvSpPr>
        <p:spPr>
          <a:xfrm>
            <a:off x="4036442" y="7176925"/>
            <a:ext cx="10215117" cy="1148688"/>
          </a:xfrm>
          <a:custGeom>
            <a:avLst/>
            <a:gdLst/>
            <a:ahLst/>
            <a:cxnLst/>
            <a:rect l="l" t="t" r="r" b="b"/>
            <a:pathLst>
              <a:path w="10215117" h="1148688">
                <a:moveTo>
                  <a:pt x="0" y="0"/>
                </a:moveTo>
                <a:lnTo>
                  <a:pt x="10215116" y="0"/>
                </a:lnTo>
                <a:lnTo>
                  <a:pt x="10215116" y="1148687"/>
                </a:lnTo>
                <a:lnTo>
                  <a:pt x="0" y="1148687"/>
                </a:lnTo>
                <a:lnTo>
                  <a:pt x="0" y="0"/>
                </a:lnTo>
                <a:close/>
              </a:path>
            </a:pathLst>
          </a:custGeom>
          <a:blipFill>
            <a:blip r:embed="rId4"/>
            <a:stretch>
              <a:fillRect/>
            </a:stretch>
          </a:blipFill>
        </p:spPr>
      </p:sp>
      <p:sp>
        <p:nvSpPr>
          <p:cNvPr id="4" name="TextBox 4"/>
          <p:cNvSpPr txBox="1"/>
          <p:nvPr/>
        </p:nvSpPr>
        <p:spPr>
          <a:xfrm>
            <a:off x="5291998" y="3388865"/>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VOLTAJE</a:t>
            </a:r>
          </a:p>
        </p:txBody>
      </p:sp>
      <p:sp>
        <p:nvSpPr>
          <p:cNvPr id="5" name="TextBox 5"/>
          <p:cNvSpPr txBox="1"/>
          <p:nvPr/>
        </p:nvSpPr>
        <p:spPr>
          <a:xfrm>
            <a:off x="6215807" y="876300"/>
            <a:ext cx="5856387" cy="1295400"/>
          </a:xfrm>
          <a:prstGeom prst="rect">
            <a:avLst/>
          </a:prstGeom>
        </p:spPr>
        <p:txBody>
          <a:bodyPr lIns="0" tIns="0" rIns="0" bIns="0" rtlCol="0" anchor="t">
            <a:spAutoFit/>
          </a:bodyPr>
          <a:lstStyle/>
          <a:p>
            <a:pPr algn="ctr">
              <a:lnSpc>
                <a:spcPts val="10500"/>
              </a:lnSpc>
            </a:pPr>
            <a:r>
              <a:rPr lang="en-US" sz="7500">
                <a:solidFill>
                  <a:srgbClr val="00C4CC"/>
                </a:solidFill>
                <a:latin typeface="Open Sans Bold"/>
              </a:rPr>
              <a:t>INTENSIDAD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9617847" y="4974398"/>
            <a:ext cx="6904099" cy="2044675"/>
          </a:xfrm>
          <a:custGeom>
            <a:avLst/>
            <a:gdLst/>
            <a:ahLst/>
            <a:cxnLst/>
            <a:rect l="l" t="t" r="r" b="b"/>
            <a:pathLst>
              <a:path w="6904099" h="2044675">
                <a:moveTo>
                  <a:pt x="0" y="0"/>
                </a:moveTo>
                <a:lnTo>
                  <a:pt x="6904099" y="0"/>
                </a:lnTo>
                <a:lnTo>
                  <a:pt x="6904099" y="2044675"/>
                </a:lnTo>
                <a:lnTo>
                  <a:pt x="0" y="2044675"/>
                </a:lnTo>
                <a:lnTo>
                  <a:pt x="0" y="0"/>
                </a:lnTo>
                <a:close/>
              </a:path>
            </a:pathLst>
          </a:custGeom>
          <a:blipFill>
            <a:blip r:embed="rId3"/>
            <a:stretch>
              <a:fillRect/>
            </a:stretch>
          </a:blipFill>
        </p:spPr>
      </p:sp>
      <p:sp>
        <p:nvSpPr>
          <p:cNvPr id="3" name="Freeform 3"/>
          <p:cNvSpPr/>
          <p:nvPr/>
        </p:nvSpPr>
        <p:spPr>
          <a:xfrm>
            <a:off x="1479213" y="2992607"/>
            <a:ext cx="7301297" cy="6008258"/>
          </a:xfrm>
          <a:custGeom>
            <a:avLst/>
            <a:gdLst/>
            <a:ahLst/>
            <a:cxnLst/>
            <a:rect l="l" t="t" r="r" b="b"/>
            <a:pathLst>
              <a:path w="7301297" h="6008258">
                <a:moveTo>
                  <a:pt x="0" y="0"/>
                </a:moveTo>
                <a:lnTo>
                  <a:pt x="7301296" y="0"/>
                </a:lnTo>
                <a:lnTo>
                  <a:pt x="7301296" y="6008257"/>
                </a:lnTo>
                <a:lnTo>
                  <a:pt x="0" y="6008257"/>
                </a:lnTo>
                <a:lnTo>
                  <a:pt x="0" y="0"/>
                </a:lnTo>
                <a:close/>
              </a:path>
            </a:pathLst>
          </a:custGeom>
          <a:blipFill>
            <a:blip r:embed="rId4"/>
            <a:stretch>
              <a:fillRect/>
            </a:stretch>
          </a:blipFill>
        </p:spPr>
      </p:sp>
      <p:sp>
        <p:nvSpPr>
          <p:cNvPr id="4" name="TextBox 4"/>
          <p:cNvSpPr txBox="1"/>
          <p:nvPr/>
        </p:nvSpPr>
        <p:spPr>
          <a:xfrm>
            <a:off x="2691011" y="801114"/>
            <a:ext cx="12905979" cy="1346522"/>
          </a:xfrm>
          <a:prstGeom prst="rect">
            <a:avLst/>
          </a:prstGeom>
        </p:spPr>
        <p:txBody>
          <a:bodyPr wrap="square" lIns="0" tIns="0" rIns="0" bIns="0" rtlCol="0" anchor="t">
            <a:spAutoFit/>
          </a:bodyPr>
          <a:lstStyle/>
          <a:p>
            <a:pPr algn="ctr">
              <a:lnSpc>
                <a:spcPts val="10500"/>
              </a:lnSpc>
            </a:pPr>
            <a:r>
              <a:rPr lang="en-US" sz="7500" dirty="0">
                <a:solidFill>
                  <a:srgbClr val="00C4CC"/>
                </a:solidFill>
                <a:latin typeface="Open Sans Bold"/>
              </a:rPr>
              <a:t>SIGNAL-TO-NOISE RATIO</a:t>
            </a:r>
          </a:p>
        </p:txBody>
      </p:sp>
      <p:sp>
        <p:nvSpPr>
          <p:cNvPr id="5" name="TextBox 5"/>
          <p:cNvSpPr txBox="1"/>
          <p:nvPr/>
        </p:nvSpPr>
        <p:spPr>
          <a:xfrm>
            <a:off x="1479213" y="9420486"/>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374797" y="3522579"/>
            <a:ext cx="11538406" cy="4494459"/>
          </a:xfrm>
          <a:custGeom>
            <a:avLst/>
            <a:gdLst/>
            <a:ahLst/>
            <a:cxnLst/>
            <a:rect l="l" t="t" r="r" b="b"/>
            <a:pathLst>
              <a:path w="11538406" h="4494459">
                <a:moveTo>
                  <a:pt x="0" y="0"/>
                </a:moveTo>
                <a:lnTo>
                  <a:pt x="11538406" y="0"/>
                </a:lnTo>
                <a:lnTo>
                  <a:pt x="11538406" y="4494459"/>
                </a:lnTo>
                <a:lnTo>
                  <a:pt x="0" y="4494459"/>
                </a:lnTo>
                <a:lnTo>
                  <a:pt x="0" y="0"/>
                </a:lnTo>
                <a:close/>
              </a:path>
            </a:pathLst>
          </a:custGeom>
          <a:blipFill>
            <a:blip r:embed="rId3"/>
            <a:stretch>
              <a:fillRect/>
            </a:stretch>
          </a:blipFill>
        </p:spPr>
      </p:sp>
      <p:sp>
        <p:nvSpPr>
          <p:cNvPr id="3" name="TextBox 3"/>
          <p:cNvSpPr txBox="1"/>
          <p:nvPr/>
        </p:nvSpPr>
        <p:spPr>
          <a:xfrm>
            <a:off x="2096887" y="1425575"/>
            <a:ext cx="14094227" cy="14573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RUIDOS y ARTEFACTOS</a:t>
            </a:r>
          </a:p>
        </p:txBody>
      </p:sp>
      <p:sp>
        <p:nvSpPr>
          <p:cNvPr id="4" name="TextBox 4"/>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005948" y="1543942"/>
            <a:ext cx="12276105" cy="7199116"/>
          </a:xfrm>
          <a:custGeom>
            <a:avLst/>
            <a:gdLst/>
            <a:ahLst/>
            <a:cxnLst/>
            <a:rect l="l" t="t" r="r" b="b"/>
            <a:pathLst>
              <a:path w="12276105" h="7199116">
                <a:moveTo>
                  <a:pt x="0" y="0"/>
                </a:moveTo>
                <a:lnTo>
                  <a:pt x="12276104" y="0"/>
                </a:lnTo>
                <a:lnTo>
                  <a:pt x="12276104" y="7199116"/>
                </a:lnTo>
                <a:lnTo>
                  <a:pt x="0" y="7199116"/>
                </a:lnTo>
                <a:lnTo>
                  <a:pt x="0" y="0"/>
                </a:lnTo>
                <a:close/>
              </a:path>
            </a:pathLst>
          </a:custGeom>
          <a:blipFill>
            <a:blip r:embed="rId3"/>
            <a:stretch>
              <a:fillRect/>
            </a:stretch>
          </a:blipFill>
        </p:spPr>
      </p:sp>
      <p:sp>
        <p:nvSpPr>
          <p:cNvPr id="3" name="TextBox 3"/>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6765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PROCESAMIENTO DIGITAL DE SEÑALES</a:t>
            </a:r>
          </a:p>
        </p:txBody>
      </p:sp>
      <p:grpSp>
        <p:nvGrpSpPr>
          <p:cNvPr id="13" name="Group 3"/>
          <p:cNvGrpSpPr/>
          <p:nvPr/>
        </p:nvGrpSpPr>
        <p:grpSpPr>
          <a:xfrm>
            <a:off x="2094721" y="4898229"/>
            <a:ext cx="14098559" cy="3809406"/>
            <a:chOff x="0" y="-1178733"/>
            <a:chExt cx="18798078" cy="5079208"/>
          </a:xfrm>
        </p:grpSpPr>
        <p:grpSp>
          <p:nvGrpSpPr>
            <p:cNvPr id="14" name="Group 4"/>
            <p:cNvGrpSpPr/>
            <p:nvPr/>
          </p:nvGrpSpPr>
          <p:grpSpPr>
            <a:xfrm>
              <a:off x="0" y="-1178733"/>
              <a:ext cx="5302751" cy="5079208"/>
              <a:chOff x="0" y="-232836"/>
              <a:chExt cx="1047457" cy="1003300"/>
            </a:xfrm>
          </p:grpSpPr>
          <p:sp>
            <p:nvSpPr>
              <p:cNvPr id="21" name="Freeform 5"/>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22" name="TextBox 6"/>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TEMPORAL</a:t>
                </a:r>
              </a:p>
            </p:txBody>
          </p:sp>
        </p:grpSp>
        <p:grpSp>
          <p:nvGrpSpPr>
            <p:cNvPr id="15" name="Group 7"/>
            <p:cNvGrpSpPr/>
            <p:nvPr/>
          </p:nvGrpSpPr>
          <p:grpSpPr>
            <a:xfrm>
              <a:off x="6747663" y="-1178733"/>
              <a:ext cx="5302751" cy="5079208"/>
              <a:chOff x="0" y="-232836"/>
              <a:chExt cx="1047457" cy="1003300"/>
            </a:xfrm>
          </p:grpSpPr>
          <p:sp>
            <p:nvSpPr>
              <p:cNvPr id="19" name="Freeform 8"/>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20" name="TextBox 9"/>
              <p:cNvSpPr txBox="1"/>
              <p:nvPr/>
            </p:nvSpPr>
            <p:spPr>
              <a:xfrm>
                <a:off x="21035" y="-232836"/>
                <a:ext cx="1005388"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FRECUENCIAL</a:t>
                </a:r>
              </a:p>
            </p:txBody>
          </p:sp>
        </p:grpSp>
        <p:grpSp>
          <p:nvGrpSpPr>
            <p:cNvPr id="16" name="Group 10"/>
            <p:cNvGrpSpPr/>
            <p:nvPr/>
          </p:nvGrpSpPr>
          <p:grpSpPr>
            <a:xfrm>
              <a:off x="13495327" y="-1178733"/>
              <a:ext cx="5302751" cy="5079208"/>
              <a:chOff x="0" y="-232836"/>
              <a:chExt cx="1047457" cy="1003300"/>
            </a:xfrm>
          </p:grpSpPr>
          <p:sp>
            <p:nvSpPr>
              <p:cNvPr id="17" name="Freeform 11"/>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18" name="TextBox 12"/>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ESPACIAL</a:t>
                </a: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621922" y="2202476"/>
            <a:ext cx="11044157" cy="5882048"/>
          </a:xfrm>
          <a:custGeom>
            <a:avLst/>
            <a:gdLst/>
            <a:ahLst/>
            <a:cxnLst/>
            <a:rect l="l" t="t" r="r" b="b"/>
            <a:pathLst>
              <a:path w="11044157" h="5882048">
                <a:moveTo>
                  <a:pt x="0" y="0"/>
                </a:moveTo>
                <a:lnTo>
                  <a:pt x="11044156" y="0"/>
                </a:lnTo>
                <a:lnTo>
                  <a:pt x="11044156" y="5882048"/>
                </a:lnTo>
                <a:lnTo>
                  <a:pt x="0" y="5882048"/>
                </a:lnTo>
                <a:lnTo>
                  <a:pt x="0" y="0"/>
                </a:lnTo>
                <a:close/>
              </a:path>
            </a:pathLst>
          </a:custGeom>
          <a:blipFill>
            <a:blip r:embed="rId3"/>
            <a:stretch>
              <a:fillRect/>
            </a:stretch>
          </a:blipFill>
        </p:spPr>
      </p:sp>
      <p:sp>
        <p:nvSpPr>
          <p:cNvPr id="3" name="TextBox 3"/>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895080" y="7475680"/>
            <a:ext cx="10035488" cy="2051210"/>
          </a:xfrm>
          <a:custGeom>
            <a:avLst/>
            <a:gdLst/>
            <a:ahLst/>
            <a:cxnLst/>
            <a:rect l="l" t="t" r="r" b="b"/>
            <a:pathLst>
              <a:path w="10035488" h="2051210">
                <a:moveTo>
                  <a:pt x="0" y="0"/>
                </a:moveTo>
                <a:lnTo>
                  <a:pt x="10035488" y="0"/>
                </a:lnTo>
                <a:lnTo>
                  <a:pt x="10035488" y="2051210"/>
                </a:lnTo>
                <a:lnTo>
                  <a:pt x="0" y="2051210"/>
                </a:lnTo>
                <a:lnTo>
                  <a:pt x="0" y="0"/>
                </a:lnTo>
                <a:close/>
              </a:path>
            </a:pathLst>
          </a:custGeom>
          <a:blipFill>
            <a:blip r:embed="rId3"/>
            <a:stretch>
              <a:fillRect/>
            </a:stretch>
          </a:blipFill>
        </p:spPr>
      </p:sp>
      <p:sp>
        <p:nvSpPr>
          <p:cNvPr id="3" name="Freeform 3"/>
          <p:cNvSpPr/>
          <p:nvPr/>
        </p:nvSpPr>
        <p:spPr>
          <a:xfrm>
            <a:off x="9969974" y="4728192"/>
            <a:ext cx="6874649" cy="1331438"/>
          </a:xfrm>
          <a:custGeom>
            <a:avLst/>
            <a:gdLst/>
            <a:ahLst/>
            <a:cxnLst/>
            <a:rect l="l" t="t" r="r" b="b"/>
            <a:pathLst>
              <a:path w="6874649" h="1331438">
                <a:moveTo>
                  <a:pt x="0" y="0"/>
                </a:moveTo>
                <a:lnTo>
                  <a:pt x="6874648" y="0"/>
                </a:lnTo>
                <a:lnTo>
                  <a:pt x="6874648" y="1331438"/>
                </a:lnTo>
                <a:lnTo>
                  <a:pt x="0" y="1331438"/>
                </a:lnTo>
                <a:lnTo>
                  <a:pt x="0" y="0"/>
                </a:lnTo>
                <a:close/>
              </a:path>
            </a:pathLst>
          </a:custGeom>
          <a:blipFill>
            <a:blip r:embed="rId4"/>
            <a:stretch>
              <a:fillRect l="-4426"/>
            </a:stretch>
          </a:blipFill>
        </p:spPr>
      </p:sp>
      <p:sp>
        <p:nvSpPr>
          <p:cNvPr id="4" name="Freeform 4"/>
          <p:cNvSpPr/>
          <p:nvPr/>
        </p:nvSpPr>
        <p:spPr>
          <a:xfrm>
            <a:off x="3203681" y="4728192"/>
            <a:ext cx="6351615" cy="1331438"/>
          </a:xfrm>
          <a:custGeom>
            <a:avLst/>
            <a:gdLst/>
            <a:ahLst/>
            <a:cxnLst/>
            <a:rect l="l" t="t" r="r" b="b"/>
            <a:pathLst>
              <a:path w="6351615" h="1331438">
                <a:moveTo>
                  <a:pt x="0" y="0"/>
                </a:moveTo>
                <a:lnTo>
                  <a:pt x="6351615" y="0"/>
                </a:lnTo>
                <a:lnTo>
                  <a:pt x="6351615" y="1331438"/>
                </a:lnTo>
                <a:lnTo>
                  <a:pt x="0" y="1331438"/>
                </a:lnTo>
                <a:lnTo>
                  <a:pt x="0" y="0"/>
                </a:lnTo>
                <a:close/>
              </a:path>
            </a:pathLst>
          </a:custGeom>
          <a:blipFill>
            <a:blip r:embed="rId5"/>
            <a:stretch>
              <a:fillRect l="-1216" t="-9662" r="-3049" b="-5511"/>
            </a:stretch>
          </a:blipFill>
        </p:spPr>
      </p:sp>
      <p:sp>
        <p:nvSpPr>
          <p:cNvPr id="5" name="TextBox 5"/>
          <p:cNvSpPr txBox="1"/>
          <p:nvPr/>
        </p:nvSpPr>
        <p:spPr>
          <a:xfrm>
            <a:off x="9555296" y="4036041"/>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AUTOCOVARIANZA</a:t>
            </a:r>
          </a:p>
        </p:txBody>
      </p:sp>
      <p:sp>
        <p:nvSpPr>
          <p:cNvPr id="6" name="TextBox 6"/>
          <p:cNvSpPr txBox="1"/>
          <p:nvPr/>
        </p:nvSpPr>
        <p:spPr>
          <a:xfrm>
            <a:off x="6060822" y="6783530"/>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CORRELACIÓN DE PEARSON</a:t>
            </a:r>
          </a:p>
        </p:txBody>
      </p:sp>
      <p:sp>
        <p:nvSpPr>
          <p:cNvPr id="7" name="TextBox 7"/>
          <p:cNvSpPr txBox="1"/>
          <p:nvPr/>
        </p:nvSpPr>
        <p:spPr>
          <a:xfrm rot="-5400000">
            <a:off x="-2830926" y="4639848"/>
            <a:ext cx="8239954" cy="996950"/>
          </a:xfrm>
          <a:prstGeom prst="rect">
            <a:avLst/>
          </a:prstGeom>
        </p:spPr>
        <p:txBody>
          <a:bodyPr lIns="0" tIns="0" rIns="0" bIns="0" rtlCol="0" anchor="t">
            <a:spAutoFit/>
          </a:bodyPr>
          <a:lstStyle/>
          <a:p>
            <a:pPr algn="ctr">
              <a:lnSpc>
                <a:spcPts val="7000"/>
              </a:lnSpc>
            </a:pPr>
            <a:r>
              <a:rPr lang="en-US" sz="5000">
                <a:solidFill>
                  <a:srgbClr val="00C4CC"/>
                </a:solidFill>
                <a:latin typeface="Agrandir Narrow Bold"/>
              </a:rPr>
              <a:t>CORRELATION BASED</a:t>
            </a:r>
          </a:p>
        </p:txBody>
      </p:sp>
      <p:sp>
        <p:nvSpPr>
          <p:cNvPr id="8" name="TextBox 8"/>
          <p:cNvSpPr txBox="1"/>
          <p:nvPr/>
        </p:nvSpPr>
        <p:spPr>
          <a:xfrm>
            <a:off x="2527487" y="4036041"/>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COVARIANZA</a:t>
            </a:r>
          </a:p>
        </p:txBody>
      </p:sp>
      <p:sp>
        <p:nvSpPr>
          <p:cNvPr id="9" name="Freeform 9"/>
          <p:cNvSpPr/>
          <p:nvPr/>
        </p:nvSpPr>
        <p:spPr>
          <a:xfrm>
            <a:off x="3025464" y="1587998"/>
            <a:ext cx="6251690" cy="1719796"/>
          </a:xfrm>
          <a:custGeom>
            <a:avLst/>
            <a:gdLst/>
            <a:ahLst/>
            <a:cxnLst/>
            <a:rect l="l" t="t" r="r" b="b"/>
            <a:pathLst>
              <a:path w="6251690" h="1719796">
                <a:moveTo>
                  <a:pt x="0" y="0"/>
                </a:moveTo>
                <a:lnTo>
                  <a:pt x="6251689" y="0"/>
                </a:lnTo>
                <a:lnTo>
                  <a:pt x="6251689" y="1719795"/>
                </a:lnTo>
                <a:lnTo>
                  <a:pt x="0" y="1719795"/>
                </a:lnTo>
                <a:lnTo>
                  <a:pt x="0" y="0"/>
                </a:lnTo>
                <a:close/>
              </a:path>
            </a:pathLst>
          </a:custGeom>
          <a:blipFill>
            <a:blip r:embed="rId6"/>
            <a:stretch>
              <a:fillRect l="-4529" t="-10827" r="-3537" b="-12416"/>
            </a:stretch>
          </a:blipFill>
        </p:spPr>
      </p:sp>
      <p:sp>
        <p:nvSpPr>
          <p:cNvPr id="10" name="Freeform 10"/>
          <p:cNvSpPr/>
          <p:nvPr/>
        </p:nvSpPr>
        <p:spPr>
          <a:xfrm>
            <a:off x="10318569" y="1587998"/>
            <a:ext cx="5899552" cy="1719796"/>
          </a:xfrm>
          <a:custGeom>
            <a:avLst/>
            <a:gdLst/>
            <a:ahLst/>
            <a:cxnLst/>
            <a:rect l="l" t="t" r="r" b="b"/>
            <a:pathLst>
              <a:path w="5899552" h="1719796">
                <a:moveTo>
                  <a:pt x="0" y="0"/>
                </a:moveTo>
                <a:lnTo>
                  <a:pt x="5899552" y="0"/>
                </a:lnTo>
                <a:lnTo>
                  <a:pt x="5899552" y="1719795"/>
                </a:lnTo>
                <a:lnTo>
                  <a:pt x="0" y="1719795"/>
                </a:lnTo>
                <a:lnTo>
                  <a:pt x="0" y="0"/>
                </a:lnTo>
                <a:close/>
              </a:path>
            </a:pathLst>
          </a:custGeom>
          <a:blipFill>
            <a:blip r:embed="rId7"/>
            <a:stretch>
              <a:fillRect l="-4809" t="-16232" r="-1611" b="-7963"/>
            </a:stretch>
          </a:blipFill>
        </p:spPr>
      </p:sp>
      <p:sp>
        <p:nvSpPr>
          <p:cNvPr id="11" name="TextBox 11"/>
          <p:cNvSpPr txBox="1"/>
          <p:nvPr/>
        </p:nvSpPr>
        <p:spPr>
          <a:xfrm>
            <a:off x="2299307" y="895847"/>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CORRELACIÓN</a:t>
            </a:r>
          </a:p>
        </p:txBody>
      </p:sp>
      <p:sp>
        <p:nvSpPr>
          <p:cNvPr id="12" name="TextBox 12"/>
          <p:cNvSpPr txBox="1"/>
          <p:nvPr/>
        </p:nvSpPr>
        <p:spPr>
          <a:xfrm>
            <a:off x="9555296" y="895847"/>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AUTOCORRELACIÓN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102561" y="2493623"/>
            <a:ext cx="7585303" cy="1261653"/>
          </a:xfrm>
          <a:custGeom>
            <a:avLst/>
            <a:gdLst/>
            <a:ahLst/>
            <a:cxnLst/>
            <a:rect l="l" t="t" r="r" b="b"/>
            <a:pathLst>
              <a:path w="7585303" h="1261653">
                <a:moveTo>
                  <a:pt x="0" y="0"/>
                </a:moveTo>
                <a:lnTo>
                  <a:pt x="7585303" y="0"/>
                </a:lnTo>
                <a:lnTo>
                  <a:pt x="7585303" y="1261653"/>
                </a:lnTo>
                <a:lnTo>
                  <a:pt x="0" y="1261653"/>
                </a:lnTo>
                <a:lnTo>
                  <a:pt x="0" y="0"/>
                </a:lnTo>
                <a:close/>
              </a:path>
            </a:pathLst>
          </a:custGeom>
          <a:blipFill>
            <a:blip r:embed="rId3"/>
            <a:stretch>
              <a:fillRect/>
            </a:stretch>
          </a:blipFill>
        </p:spPr>
      </p:sp>
      <p:sp>
        <p:nvSpPr>
          <p:cNvPr id="3" name="Freeform 3"/>
          <p:cNvSpPr/>
          <p:nvPr/>
        </p:nvSpPr>
        <p:spPr>
          <a:xfrm>
            <a:off x="11045085" y="2493623"/>
            <a:ext cx="4140353" cy="1261653"/>
          </a:xfrm>
          <a:custGeom>
            <a:avLst/>
            <a:gdLst/>
            <a:ahLst/>
            <a:cxnLst/>
            <a:rect l="l" t="t" r="r" b="b"/>
            <a:pathLst>
              <a:path w="4140353" h="1261653">
                <a:moveTo>
                  <a:pt x="0" y="0"/>
                </a:moveTo>
                <a:lnTo>
                  <a:pt x="4140354" y="0"/>
                </a:lnTo>
                <a:lnTo>
                  <a:pt x="4140354" y="1261653"/>
                </a:lnTo>
                <a:lnTo>
                  <a:pt x="0" y="1261653"/>
                </a:lnTo>
                <a:lnTo>
                  <a:pt x="0" y="0"/>
                </a:lnTo>
                <a:close/>
              </a:path>
            </a:pathLst>
          </a:custGeom>
          <a:blipFill>
            <a:blip r:embed="rId4"/>
            <a:stretch>
              <a:fillRect/>
            </a:stretch>
          </a:blipFill>
        </p:spPr>
      </p:sp>
      <p:sp>
        <p:nvSpPr>
          <p:cNvPr id="4" name="Freeform 4"/>
          <p:cNvSpPr/>
          <p:nvPr/>
        </p:nvSpPr>
        <p:spPr>
          <a:xfrm>
            <a:off x="5375928" y="5783803"/>
            <a:ext cx="7536144" cy="2081026"/>
          </a:xfrm>
          <a:custGeom>
            <a:avLst/>
            <a:gdLst/>
            <a:ahLst/>
            <a:cxnLst/>
            <a:rect l="l" t="t" r="r" b="b"/>
            <a:pathLst>
              <a:path w="7536144" h="2081026">
                <a:moveTo>
                  <a:pt x="0" y="0"/>
                </a:moveTo>
                <a:lnTo>
                  <a:pt x="7536144" y="0"/>
                </a:lnTo>
                <a:lnTo>
                  <a:pt x="7536144" y="2081027"/>
                </a:lnTo>
                <a:lnTo>
                  <a:pt x="0" y="2081027"/>
                </a:lnTo>
                <a:lnTo>
                  <a:pt x="0" y="0"/>
                </a:lnTo>
                <a:close/>
              </a:path>
            </a:pathLst>
          </a:custGeom>
          <a:blipFill>
            <a:blip r:embed="rId5"/>
            <a:stretch>
              <a:fillRect/>
            </a:stretch>
          </a:blipFill>
        </p:spPr>
      </p:sp>
      <p:sp>
        <p:nvSpPr>
          <p:cNvPr id="5" name="TextBox 5"/>
          <p:cNvSpPr txBox="1"/>
          <p:nvPr/>
        </p:nvSpPr>
        <p:spPr>
          <a:xfrm rot="-5400000">
            <a:off x="-2830926" y="4639848"/>
            <a:ext cx="8239954" cy="996950"/>
          </a:xfrm>
          <a:prstGeom prst="rect">
            <a:avLst/>
          </a:prstGeom>
        </p:spPr>
        <p:txBody>
          <a:bodyPr lIns="0" tIns="0" rIns="0" bIns="0" rtlCol="0" anchor="t">
            <a:spAutoFit/>
          </a:bodyPr>
          <a:lstStyle/>
          <a:p>
            <a:pPr algn="ctr">
              <a:lnSpc>
                <a:spcPts val="7000"/>
              </a:lnSpc>
            </a:pPr>
            <a:r>
              <a:rPr lang="en-US" sz="5000">
                <a:solidFill>
                  <a:srgbClr val="00C4CC"/>
                </a:solidFill>
                <a:latin typeface="Agrandir Narrow Bold"/>
              </a:rPr>
              <a:t>CORRELATION BASED</a:t>
            </a:r>
          </a:p>
        </p:txBody>
      </p:sp>
      <p:sp>
        <p:nvSpPr>
          <p:cNvPr id="6" name="TextBox 6"/>
          <p:cNvSpPr txBox="1"/>
          <p:nvPr/>
        </p:nvSpPr>
        <p:spPr>
          <a:xfrm>
            <a:off x="5774690" y="1510465"/>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DISCRETE FOURIER TRANSFORM (DFT)</a:t>
            </a:r>
          </a:p>
        </p:txBody>
      </p:sp>
      <p:sp>
        <p:nvSpPr>
          <p:cNvPr id="7" name="TextBox 7"/>
          <p:cNvSpPr txBox="1"/>
          <p:nvPr/>
        </p:nvSpPr>
        <p:spPr>
          <a:xfrm>
            <a:off x="4938024" y="4981575"/>
            <a:ext cx="8411952"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CONTINUOUS WAVELET TRANSFORM (CWT)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061662" y="1311541"/>
            <a:ext cx="10164676" cy="7663918"/>
          </a:xfrm>
          <a:custGeom>
            <a:avLst/>
            <a:gdLst/>
            <a:ahLst/>
            <a:cxnLst/>
            <a:rect l="l" t="t" r="r" b="b"/>
            <a:pathLst>
              <a:path w="10164676" h="7663918">
                <a:moveTo>
                  <a:pt x="0" y="0"/>
                </a:moveTo>
                <a:lnTo>
                  <a:pt x="10164676" y="0"/>
                </a:lnTo>
                <a:lnTo>
                  <a:pt x="10164676" y="7663918"/>
                </a:lnTo>
                <a:lnTo>
                  <a:pt x="0" y="7663918"/>
                </a:lnTo>
                <a:lnTo>
                  <a:pt x="0" y="0"/>
                </a:lnTo>
                <a:close/>
              </a:path>
            </a:pathLst>
          </a:custGeom>
          <a:blipFill>
            <a:blip r:embed="rId3"/>
            <a:stretch>
              <a:fillRect/>
            </a:stretch>
          </a:blipFill>
        </p:spPr>
      </p:sp>
      <p:grpSp>
        <p:nvGrpSpPr>
          <p:cNvPr id="3" name="Group 3"/>
          <p:cNvGrpSpPr/>
          <p:nvPr/>
        </p:nvGrpSpPr>
        <p:grpSpPr>
          <a:xfrm>
            <a:off x="4338925" y="7648735"/>
            <a:ext cx="6165452" cy="580865"/>
            <a:chOff x="0" y="0"/>
            <a:chExt cx="1623823" cy="152985"/>
          </a:xfrm>
        </p:grpSpPr>
        <p:sp>
          <p:nvSpPr>
            <p:cNvPr id="4" name="Freeform 4"/>
            <p:cNvSpPr/>
            <p:nvPr/>
          </p:nvSpPr>
          <p:spPr>
            <a:xfrm>
              <a:off x="0" y="0"/>
              <a:ext cx="1623823" cy="152985"/>
            </a:xfrm>
            <a:custGeom>
              <a:avLst/>
              <a:gdLst/>
              <a:ahLst/>
              <a:cxnLst/>
              <a:rect l="l" t="t" r="r" b="b"/>
              <a:pathLst>
                <a:path w="1623823" h="152985">
                  <a:moveTo>
                    <a:pt x="64040" y="0"/>
                  </a:moveTo>
                  <a:lnTo>
                    <a:pt x="1559782" y="0"/>
                  </a:lnTo>
                  <a:cubicBezTo>
                    <a:pt x="1576767" y="0"/>
                    <a:pt x="1593056" y="6747"/>
                    <a:pt x="1605066" y="18757"/>
                  </a:cubicBezTo>
                  <a:cubicBezTo>
                    <a:pt x="1617076" y="30767"/>
                    <a:pt x="1623823" y="47056"/>
                    <a:pt x="1623823" y="64040"/>
                  </a:cubicBezTo>
                  <a:lnTo>
                    <a:pt x="1623823" y="88945"/>
                  </a:lnTo>
                  <a:cubicBezTo>
                    <a:pt x="1623823" y="105929"/>
                    <a:pt x="1617076" y="122218"/>
                    <a:pt x="1605066" y="134228"/>
                  </a:cubicBezTo>
                  <a:cubicBezTo>
                    <a:pt x="1593056" y="146238"/>
                    <a:pt x="1576767" y="152985"/>
                    <a:pt x="1559782" y="152985"/>
                  </a:cubicBezTo>
                  <a:lnTo>
                    <a:pt x="64040" y="152985"/>
                  </a:lnTo>
                  <a:cubicBezTo>
                    <a:pt x="47056" y="152985"/>
                    <a:pt x="30767" y="146238"/>
                    <a:pt x="18757" y="134228"/>
                  </a:cubicBezTo>
                  <a:cubicBezTo>
                    <a:pt x="6747" y="122218"/>
                    <a:pt x="0" y="105929"/>
                    <a:pt x="0" y="88945"/>
                  </a:cubicBezTo>
                  <a:lnTo>
                    <a:pt x="0" y="64040"/>
                  </a:lnTo>
                  <a:cubicBezTo>
                    <a:pt x="0" y="47056"/>
                    <a:pt x="6747" y="30767"/>
                    <a:pt x="18757" y="18757"/>
                  </a:cubicBezTo>
                  <a:cubicBezTo>
                    <a:pt x="30767" y="6747"/>
                    <a:pt x="47056" y="0"/>
                    <a:pt x="64040" y="0"/>
                  </a:cubicBezTo>
                  <a:close/>
                </a:path>
              </a:pathLst>
            </a:custGeom>
            <a:solidFill>
              <a:srgbClr val="00C4CC">
                <a:alpha val="37647"/>
              </a:srgbClr>
            </a:solidFill>
          </p:spPr>
        </p:sp>
        <p:sp>
          <p:nvSpPr>
            <p:cNvPr id="5" name="TextBox 5"/>
            <p:cNvSpPr txBox="1"/>
            <p:nvPr/>
          </p:nvSpPr>
          <p:spPr>
            <a:xfrm>
              <a:off x="0" y="-114300"/>
              <a:ext cx="812800" cy="927100"/>
            </a:xfrm>
            <a:prstGeom prst="rect">
              <a:avLst/>
            </a:prstGeom>
          </p:spPr>
          <p:txBody>
            <a:bodyPr lIns="50800" tIns="50800" rIns="50800" bIns="50800" rtlCol="0" anchor="ctr"/>
            <a:lstStyle/>
            <a:p>
              <a:pPr algn="ctr">
                <a:lnSpc>
                  <a:spcPts val="3499"/>
                </a:lnSpc>
              </a:pPr>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872426" y="3222438"/>
            <a:ext cx="6543149" cy="1750984"/>
          </a:xfrm>
          <a:custGeom>
            <a:avLst/>
            <a:gdLst/>
            <a:ahLst/>
            <a:cxnLst/>
            <a:rect l="l" t="t" r="r" b="b"/>
            <a:pathLst>
              <a:path w="6543149" h="1750984">
                <a:moveTo>
                  <a:pt x="0" y="0"/>
                </a:moveTo>
                <a:lnTo>
                  <a:pt x="6543148" y="0"/>
                </a:lnTo>
                <a:lnTo>
                  <a:pt x="6543148" y="1750983"/>
                </a:lnTo>
                <a:lnTo>
                  <a:pt x="0" y="1750983"/>
                </a:lnTo>
                <a:lnTo>
                  <a:pt x="0" y="0"/>
                </a:lnTo>
                <a:close/>
              </a:path>
            </a:pathLst>
          </a:custGeom>
          <a:blipFill>
            <a:blip r:embed="rId3"/>
            <a:stretch>
              <a:fillRect/>
            </a:stretch>
          </a:blipFill>
        </p:spPr>
      </p:sp>
      <p:sp>
        <p:nvSpPr>
          <p:cNvPr id="3" name="Freeform 3"/>
          <p:cNvSpPr/>
          <p:nvPr/>
        </p:nvSpPr>
        <p:spPr>
          <a:xfrm>
            <a:off x="5908006" y="5575181"/>
            <a:ext cx="6471988" cy="2270131"/>
          </a:xfrm>
          <a:custGeom>
            <a:avLst/>
            <a:gdLst/>
            <a:ahLst/>
            <a:cxnLst/>
            <a:rect l="l" t="t" r="r" b="b"/>
            <a:pathLst>
              <a:path w="6471988" h="2270131">
                <a:moveTo>
                  <a:pt x="0" y="0"/>
                </a:moveTo>
                <a:lnTo>
                  <a:pt x="6471988" y="0"/>
                </a:lnTo>
                <a:lnTo>
                  <a:pt x="6471988" y="2270131"/>
                </a:lnTo>
                <a:lnTo>
                  <a:pt x="0" y="2270131"/>
                </a:lnTo>
                <a:lnTo>
                  <a:pt x="0" y="0"/>
                </a:lnTo>
                <a:close/>
              </a:path>
            </a:pathLst>
          </a:custGeom>
          <a:blipFill>
            <a:blip r:embed="rId4"/>
            <a:stretch>
              <a:fillRect/>
            </a:stretch>
          </a:blipFill>
        </p:spPr>
      </p:sp>
      <p:sp>
        <p:nvSpPr>
          <p:cNvPr id="4" name="TextBox 4"/>
          <p:cNvSpPr txBox="1"/>
          <p:nvPr/>
        </p:nvSpPr>
        <p:spPr>
          <a:xfrm rot="-5400000">
            <a:off x="-2830926" y="4639848"/>
            <a:ext cx="8239954" cy="996950"/>
          </a:xfrm>
          <a:prstGeom prst="rect">
            <a:avLst/>
          </a:prstGeom>
        </p:spPr>
        <p:txBody>
          <a:bodyPr lIns="0" tIns="0" rIns="0" bIns="0" rtlCol="0" anchor="t">
            <a:spAutoFit/>
          </a:bodyPr>
          <a:lstStyle/>
          <a:p>
            <a:pPr algn="ctr">
              <a:lnSpc>
                <a:spcPts val="7000"/>
              </a:lnSpc>
            </a:pPr>
            <a:r>
              <a:rPr lang="en-US" sz="5000">
                <a:solidFill>
                  <a:srgbClr val="00C4CC"/>
                </a:solidFill>
                <a:latin typeface="Agrandir Narrow Bold"/>
              </a:rPr>
              <a:t>CONVOLUTION BASED</a:t>
            </a:r>
          </a:p>
        </p:txBody>
      </p:sp>
      <p:sp>
        <p:nvSpPr>
          <p:cNvPr id="5" name="TextBox 5"/>
          <p:cNvSpPr txBox="1"/>
          <p:nvPr/>
        </p:nvSpPr>
        <p:spPr>
          <a:xfrm>
            <a:off x="5291998" y="2279763"/>
            <a:ext cx="7704004"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CONVOLUCIÓN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rot="-5400000">
            <a:off x="-2830926" y="4639848"/>
            <a:ext cx="8239954" cy="996950"/>
          </a:xfrm>
          <a:prstGeom prst="rect">
            <a:avLst/>
          </a:prstGeom>
        </p:spPr>
        <p:txBody>
          <a:bodyPr lIns="0" tIns="0" rIns="0" bIns="0" rtlCol="0" anchor="t">
            <a:spAutoFit/>
          </a:bodyPr>
          <a:lstStyle/>
          <a:p>
            <a:pPr algn="ctr">
              <a:lnSpc>
                <a:spcPts val="7000"/>
              </a:lnSpc>
            </a:pPr>
            <a:r>
              <a:rPr lang="en-US" sz="5000" dirty="0">
                <a:solidFill>
                  <a:srgbClr val="00C4CC"/>
                </a:solidFill>
                <a:latin typeface="Agrandir Narrow Bold"/>
              </a:rPr>
              <a:t>CONVOLUTION BASED</a:t>
            </a:r>
          </a:p>
        </p:txBody>
      </p:sp>
      <p:sp>
        <p:nvSpPr>
          <p:cNvPr id="3" name="Freeform 3"/>
          <p:cNvSpPr/>
          <p:nvPr/>
        </p:nvSpPr>
        <p:spPr>
          <a:xfrm>
            <a:off x="5573920" y="6152194"/>
            <a:ext cx="7631951" cy="1909360"/>
          </a:xfrm>
          <a:custGeom>
            <a:avLst/>
            <a:gdLst/>
            <a:ahLst/>
            <a:cxnLst/>
            <a:rect l="l" t="t" r="r" b="b"/>
            <a:pathLst>
              <a:path w="7631951" h="1909360">
                <a:moveTo>
                  <a:pt x="0" y="0"/>
                </a:moveTo>
                <a:lnTo>
                  <a:pt x="7631950" y="0"/>
                </a:lnTo>
                <a:lnTo>
                  <a:pt x="7631950" y="1909360"/>
                </a:lnTo>
                <a:lnTo>
                  <a:pt x="0" y="1909360"/>
                </a:lnTo>
                <a:lnTo>
                  <a:pt x="0" y="0"/>
                </a:lnTo>
                <a:close/>
              </a:path>
            </a:pathLst>
          </a:custGeom>
          <a:blipFill>
            <a:blip r:embed="rId3"/>
            <a:stretch>
              <a:fillRect b="-6680"/>
            </a:stretch>
          </a:blipFill>
        </p:spPr>
      </p:sp>
      <p:sp>
        <p:nvSpPr>
          <p:cNvPr id="4" name="TextBox 4"/>
          <p:cNvSpPr txBox="1"/>
          <p:nvPr/>
        </p:nvSpPr>
        <p:spPr>
          <a:xfrm>
            <a:off x="5219945" y="5239011"/>
            <a:ext cx="8411952" cy="692150"/>
          </a:xfrm>
          <a:prstGeom prst="rect">
            <a:avLst/>
          </a:prstGeom>
        </p:spPr>
        <p:txBody>
          <a:bodyPr lIns="0" tIns="0" rIns="0" bIns="0" rtlCol="0" anchor="t">
            <a:spAutoFit/>
          </a:bodyPr>
          <a:lstStyle/>
          <a:p>
            <a:pPr algn="ctr">
              <a:lnSpc>
                <a:spcPts val="4899"/>
              </a:lnSpc>
            </a:pPr>
            <a:r>
              <a:rPr lang="en-US" sz="3499">
                <a:solidFill>
                  <a:srgbClr val="FFFFFF"/>
                </a:solidFill>
                <a:latin typeface="Agrandir Narrow"/>
              </a:rPr>
              <a:t>DISCRETE WAVELET TRANSFORM (DWT)</a:t>
            </a:r>
          </a:p>
        </p:txBody>
      </p:sp>
      <p:sp>
        <p:nvSpPr>
          <p:cNvPr id="5" name="TextBox 5"/>
          <p:cNvSpPr txBox="1"/>
          <p:nvPr/>
        </p:nvSpPr>
        <p:spPr>
          <a:xfrm>
            <a:off x="5501867" y="8194904"/>
            <a:ext cx="7704004" cy="692150"/>
          </a:xfrm>
          <a:prstGeom prst="rect">
            <a:avLst/>
          </a:prstGeom>
        </p:spPr>
        <p:txBody>
          <a:bodyPr lIns="0" tIns="0" rIns="0" bIns="0" rtlCol="0" anchor="t">
            <a:spAutoFit/>
          </a:bodyPr>
          <a:lstStyle/>
          <a:p>
            <a:pPr algn="ctr">
              <a:lnSpc>
                <a:spcPts val="4899"/>
              </a:lnSpc>
            </a:pPr>
            <a:r>
              <a:rPr lang="en-US" sz="3499">
                <a:solidFill>
                  <a:srgbClr val="FFC331"/>
                </a:solidFill>
                <a:latin typeface="Agrandir Narrow"/>
              </a:rPr>
              <a:t>Escalado - Dilatación</a:t>
            </a:r>
          </a:p>
        </p:txBody>
      </p:sp>
      <p:sp>
        <p:nvSpPr>
          <p:cNvPr id="6" name="TextBox 6"/>
          <p:cNvSpPr txBox="1"/>
          <p:nvPr/>
        </p:nvSpPr>
        <p:spPr>
          <a:xfrm>
            <a:off x="5219945" y="1079361"/>
            <a:ext cx="8411952" cy="3168650"/>
          </a:xfrm>
          <a:prstGeom prst="rect">
            <a:avLst/>
          </a:prstGeom>
        </p:spPr>
        <p:txBody>
          <a:bodyPr lIns="0" tIns="0" rIns="0" bIns="0" rtlCol="0" anchor="t">
            <a:spAutoFit/>
          </a:bodyPr>
          <a:lstStyle/>
          <a:p>
            <a:pPr algn="ctr">
              <a:lnSpc>
                <a:spcPts val="4899"/>
              </a:lnSpc>
            </a:pPr>
            <a:r>
              <a:rPr lang="en-US" sz="3499" dirty="0">
                <a:solidFill>
                  <a:srgbClr val="FFFFFF"/>
                </a:solidFill>
                <a:latin typeface="Agrandir Narrow Bold"/>
              </a:rPr>
              <a:t>FILTROS</a:t>
            </a:r>
          </a:p>
          <a:p>
            <a:pPr algn="ctr">
              <a:lnSpc>
                <a:spcPts val="4899"/>
              </a:lnSpc>
            </a:pPr>
            <a:r>
              <a:rPr lang="en-US" sz="3499" dirty="0" err="1">
                <a:solidFill>
                  <a:srgbClr val="00C4CC"/>
                </a:solidFill>
                <a:latin typeface="Agrandir Narrow"/>
              </a:rPr>
              <a:t>Pasabajos</a:t>
            </a:r>
            <a:endParaRPr lang="en-US" sz="3499" dirty="0">
              <a:solidFill>
                <a:srgbClr val="00C4CC"/>
              </a:solidFill>
              <a:latin typeface="Agrandir Narrow"/>
            </a:endParaRPr>
          </a:p>
          <a:p>
            <a:pPr algn="ctr">
              <a:lnSpc>
                <a:spcPts val="4899"/>
              </a:lnSpc>
            </a:pPr>
            <a:r>
              <a:rPr lang="en-US" sz="3499" dirty="0" err="1">
                <a:solidFill>
                  <a:srgbClr val="00C4CC"/>
                </a:solidFill>
                <a:latin typeface="Agrandir Narrow"/>
              </a:rPr>
              <a:t>Pasaaltos</a:t>
            </a:r>
            <a:endParaRPr lang="en-US" sz="3499" dirty="0">
              <a:solidFill>
                <a:srgbClr val="00C4CC"/>
              </a:solidFill>
              <a:latin typeface="Agrandir Narrow"/>
            </a:endParaRPr>
          </a:p>
          <a:p>
            <a:pPr algn="ctr">
              <a:lnSpc>
                <a:spcPts val="4899"/>
              </a:lnSpc>
            </a:pPr>
            <a:r>
              <a:rPr lang="en-US" sz="3499" dirty="0" err="1">
                <a:solidFill>
                  <a:srgbClr val="00C4CC"/>
                </a:solidFill>
                <a:latin typeface="Agrandir Narrow"/>
              </a:rPr>
              <a:t>Rechaza</a:t>
            </a:r>
            <a:r>
              <a:rPr lang="en-US" sz="3499" dirty="0">
                <a:solidFill>
                  <a:srgbClr val="00C4CC"/>
                </a:solidFill>
                <a:latin typeface="Agrandir Narrow"/>
              </a:rPr>
              <a:t> </a:t>
            </a:r>
            <a:r>
              <a:rPr lang="en-US" sz="3499" dirty="0" err="1">
                <a:solidFill>
                  <a:srgbClr val="00C4CC"/>
                </a:solidFill>
                <a:latin typeface="Agrandir Narrow"/>
              </a:rPr>
              <a:t>banda</a:t>
            </a:r>
            <a:endParaRPr lang="en-US" sz="3499" dirty="0">
              <a:solidFill>
                <a:srgbClr val="00C4CC"/>
              </a:solidFill>
              <a:latin typeface="Agrandir Narrow"/>
            </a:endParaRPr>
          </a:p>
          <a:p>
            <a:pPr algn="ctr">
              <a:lnSpc>
                <a:spcPts val="4899"/>
              </a:lnSpc>
            </a:pPr>
            <a:r>
              <a:rPr lang="en-US" sz="3499" dirty="0" err="1">
                <a:solidFill>
                  <a:srgbClr val="00C4CC"/>
                </a:solidFill>
                <a:latin typeface="Agrandir Narrow"/>
              </a:rPr>
              <a:t>Pasabanda</a:t>
            </a:r>
            <a:endParaRPr lang="en-US" sz="3499" dirty="0">
              <a:solidFill>
                <a:srgbClr val="00C4CC"/>
              </a:solidFill>
              <a:latin typeface="Agrandir Narro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425575"/>
            <a:ext cx="14094227" cy="26765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C4CC"/>
                </a:solidFill>
                <a:latin typeface="Agrandir Narrow Bold"/>
              </a:rPr>
              <a:t>TIPOS DE PROCESAMIENTO DIGITAL DE SEÑALES</a:t>
            </a:r>
          </a:p>
        </p:txBody>
      </p:sp>
      <p:grpSp>
        <p:nvGrpSpPr>
          <p:cNvPr id="12" name="Group 3"/>
          <p:cNvGrpSpPr/>
          <p:nvPr/>
        </p:nvGrpSpPr>
        <p:grpSpPr>
          <a:xfrm>
            <a:off x="2094721" y="4898229"/>
            <a:ext cx="14098559" cy="3809406"/>
            <a:chOff x="0" y="-1178733"/>
            <a:chExt cx="18798078" cy="5079208"/>
          </a:xfrm>
        </p:grpSpPr>
        <p:grpSp>
          <p:nvGrpSpPr>
            <p:cNvPr id="13" name="Group 4"/>
            <p:cNvGrpSpPr/>
            <p:nvPr/>
          </p:nvGrpSpPr>
          <p:grpSpPr>
            <a:xfrm>
              <a:off x="0" y="-1178733"/>
              <a:ext cx="5302751" cy="5079208"/>
              <a:chOff x="0" y="-232836"/>
              <a:chExt cx="1047457" cy="1003300"/>
            </a:xfrm>
          </p:grpSpPr>
          <p:sp>
            <p:nvSpPr>
              <p:cNvPr id="20" name="Freeform 5"/>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21" name="TextBox 6"/>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TEMPORAL</a:t>
                </a:r>
              </a:p>
            </p:txBody>
          </p:sp>
        </p:grpSp>
        <p:grpSp>
          <p:nvGrpSpPr>
            <p:cNvPr id="14" name="Group 7"/>
            <p:cNvGrpSpPr/>
            <p:nvPr/>
          </p:nvGrpSpPr>
          <p:grpSpPr>
            <a:xfrm>
              <a:off x="6747663" y="-1178733"/>
              <a:ext cx="5302751" cy="5079208"/>
              <a:chOff x="0" y="-232836"/>
              <a:chExt cx="1047457" cy="1003300"/>
            </a:xfrm>
          </p:grpSpPr>
          <p:sp>
            <p:nvSpPr>
              <p:cNvPr id="18" name="Freeform 8"/>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chemeClr val="tx1">
                  <a:lumMod val="95000"/>
                  <a:lumOff val="5000"/>
                </a:schemeClr>
              </a:solidFill>
            </p:spPr>
          </p:sp>
          <p:sp>
            <p:nvSpPr>
              <p:cNvPr id="19" name="TextBox 9"/>
              <p:cNvSpPr txBox="1"/>
              <p:nvPr/>
            </p:nvSpPr>
            <p:spPr>
              <a:xfrm>
                <a:off x="21035" y="-232836"/>
                <a:ext cx="1005388"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FRECUENCIAL</a:t>
                </a:r>
              </a:p>
            </p:txBody>
          </p:sp>
        </p:grpSp>
        <p:grpSp>
          <p:nvGrpSpPr>
            <p:cNvPr id="15" name="Group 10"/>
            <p:cNvGrpSpPr/>
            <p:nvPr/>
          </p:nvGrpSpPr>
          <p:grpSpPr>
            <a:xfrm>
              <a:off x="13495327" y="-1178733"/>
              <a:ext cx="5302751" cy="5079208"/>
              <a:chOff x="0" y="-232836"/>
              <a:chExt cx="1047457" cy="1003300"/>
            </a:xfrm>
          </p:grpSpPr>
          <p:sp>
            <p:nvSpPr>
              <p:cNvPr id="16" name="Freeform 11"/>
              <p:cNvSpPr/>
              <p:nvPr/>
            </p:nvSpPr>
            <p:spPr>
              <a:xfrm>
                <a:off x="0" y="0"/>
                <a:ext cx="1047457" cy="537629"/>
              </a:xfrm>
              <a:custGeom>
                <a:avLst/>
                <a:gdLst/>
                <a:ahLst/>
                <a:cxnLst/>
                <a:rect l="l" t="t" r="r" b="b"/>
                <a:pathLst>
                  <a:path w="1047457" h="537629">
                    <a:moveTo>
                      <a:pt x="99279" y="0"/>
                    </a:moveTo>
                    <a:lnTo>
                      <a:pt x="948178" y="0"/>
                    </a:lnTo>
                    <a:cubicBezTo>
                      <a:pt x="974509" y="0"/>
                      <a:pt x="999761" y="10460"/>
                      <a:pt x="1018379" y="29078"/>
                    </a:cubicBezTo>
                    <a:cubicBezTo>
                      <a:pt x="1036997" y="47696"/>
                      <a:pt x="1047457" y="72948"/>
                      <a:pt x="1047457" y="99279"/>
                    </a:cubicBezTo>
                    <a:lnTo>
                      <a:pt x="1047457" y="438350"/>
                    </a:lnTo>
                    <a:cubicBezTo>
                      <a:pt x="1047457" y="464681"/>
                      <a:pt x="1036997" y="489933"/>
                      <a:pt x="1018379" y="508551"/>
                    </a:cubicBezTo>
                    <a:cubicBezTo>
                      <a:pt x="999761" y="527169"/>
                      <a:pt x="974509" y="537629"/>
                      <a:pt x="948178" y="537629"/>
                    </a:cubicBezTo>
                    <a:lnTo>
                      <a:pt x="99279" y="537629"/>
                    </a:lnTo>
                    <a:cubicBezTo>
                      <a:pt x="72948" y="537629"/>
                      <a:pt x="47696" y="527169"/>
                      <a:pt x="29078" y="508551"/>
                    </a:cubicBezTo>
                    <a:cubicBezTo>
                      <a:pt x="10460" y="489933"/>
                      <a:pt x="0" y="464681"/>
                      <a:pt x="0" y="438350"/>
                    </a:cubicBezTo>
                    <a:lnTo>
                      <a:pt x="0" y="99279"/>
                    </a:lnTo>
                    <a:cubicBezTo>
                      <a:pt x="0" y="72948"/>
                      <a:pt x="10460" y="47696"/>
                      <a:pt x="29078" y="29078"/>
                    </a:cubicBezTo>
                    <a:cubicBezTo>
                      <a:pt x="47696" y="10460"/>
                      <a:pt x="72948" y="0"/>
                      <a:pt x="99279" y="0"/>
                    </a:cubicBezTo>
                    <a:close/>
                  </a:path>
                </a:pathLst>
              </a:custGeom>
              <a:solidFill>
                <a:srgbClr val="00C4CC"/>
              </a:solidFill>
            </p:spPr>
          </p:sp>
          <p:sp>
            <p:nvSpPr>
              <p:cNvPr id="17" name="TextBox 12"/>
              <p:cNvSpPr txBox="1"/>
              <p:nvPr/>
            </p:nvSpPr>
            <p:spPr>
              <a:xfrm>
                <a:off x="117328" y="-232836"/>
                <a:ext cx="812800" cy="1003300"/>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ESPACIAL</a:t>
                </a:r>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621922" y="2202476"/>
            <a:ext cx="11044157" cy="5882048"/>
          </a:xfrm>
          <a:custGeom>
            <a:avLst/>
            <a:gdLst/>
            <a:ahLst/>
            <a:cxnLst/>
            <a:rect l="l" t="t" r="r" b="b"/>
            <a:pathLst>
              <a:path w="11044157" h="5882048">
                <a:moveTo>
                  <a:pt x="0" y="0"/>
                </a:moveTo>
                <a:lnTo>
                  <a:pt x="11044156" y="0"/>
                </a:lnTo>
                <a:lnTo>
                  <a:pt x="11044156" y="5882048"/>
                </a:lnTo>
                <a:lnTo>
                  <a:pt x="0" y="5882048"/>
                </a:lnTo>
                <a:lnTo>
                  <a:pt x="0" y="0"/>
                </a:lnTo>
                <a:close/>
              </a:path>
            </a:pathLst>
          </a:custGeom>
          <a:blipFill>
            <a:blip r:embed="rId3"/>
            <a:stretch>
              <a:fillRect/>
            </a:stretch>
          </a:blipFill>
        </p:spPr>
      </p:sp>
      <p:sp>
        <p:nvSpPr>
          <p:cNvPr id="3" name="TextBox 3"/>
          <p:cNvSpPr txBox="1"/>
          <p:nvPr/>
        </p:nvSpPr>
        <p:spPr>
          <a:xfrm>
            <a:off x="4036288" y="9387075"/>
            <a:ext cx="13780889"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BIOSIGNAL and MEDICAL IMAGE PROCESSING. Third Edition. JOHN L. SEMMLOW &amp; BENJAMIN GRIFFEL</a:t>
            </a:r>
          </a:p>
        </p:txBody>
      </p:sp>
      <p:grpSp>
        <p:nvGrpSpPr>
          <p:cNvPr id="4" name="Group 4"/>
          <p:cNvGrpSpPr/>
          <p:nvPr/>
        </p:nvGrpSpPr>
        <p:grpSpPr>
          <a:xfrm>
            <a:off x="10069812" y="4497382"/>
            <a:ext cx="4120487" cy="3321597"/>
            <a:chOff x="0" y="0"/>
            <a:chExt cx="1085231" cy="874824"/>
          </a:xfrm>
        </p:grpSpPr>
        <p:sp>
          <p:nvSpPr>
            <p:cNvPr id="5" name="Freeform 5"/>
            <p:cNvSpPr/>
            <p:nvPr/>
          </p:nvSpPr>
          <p:spPr>
            <a:xfrm>
              <a:off x="0" y="0"/>
              <a:ext cx="1085231" cy="874824"/>
            </a:xfrm>
            <a:custGeom>
              <a:avLst/>
              <a:gdLst/>
              <a:ahLst/>
              <a:cxnLst/>
              <a:rect l="l" t="t" r="r" b="b"/>
              <a:pathLst>
                <a:path w="1085231" h="874824">
                  <a:moveTo>
                    <a:pt x="39457" y="0"/>
                  </a:moveTo>
                  <a:lnTo>
                    <a:pt x="1045775" y="0"/>
                  </a:lnTo>
                  <a:cubicBezTo>
                    <a:pt x="1056239" y="0"/>
                    <a:pt x="1066275" y="4157"/>
                    <a:pt x="1073675" y="11557"/>
                  </a:cubicBezTo>
                  <a:cubicBezTo>
                    <a:pt x="1081074" y="18956"/>
                    <a:pt x="1085231" y="28992"/>
                    <a:pt x="1085231" y="39457"/>
                  </a:cubicBezTo>
                  <a:lnTo>
                    <a:pt x="1085231" y="835367"/>
                  </a:lnTo>
                  <a:cubicBezTo>
                    <a:pt x="1085231" y="845832"/>
                    <a:pt x="1081074" y="855868"/>
                    <a:pt x="1073675" y="863267"/>
                  </a:cubicBezTo>
                  <a:cubicBezTo>
                    <a:pt x="1066275" y="870667"/>
                    <a:pt x="1056239" y="874824"/>
                    <a:pt x="1045775" y="874824"/>
                  </a:cubicBezTo>
                  <a:lnTo>
                    <a:pt x="39457" y="874824"/>
                  </a:lnTo>
                  <a:cubicBezTo>
                    <a:pt x="28992" y="874824"/>
                    <a:pt x="18956" y="870667"/>
                    <a:pt x="11557" y="863267"/>
                  </a:cubicBezTo>
                  <a:cubicBezTo>
                    <a:pt x="4157" y="855868"/>
                    <a:pt x="0" y="845832"/>
                    <a:pt x="0" y="835367"/>
                  </a:cubicBezTo>
                  <a:lnTo>
                    <a:pt x="0" y="39457"/>
                  </a:lnTo>
                  <a:cubicBezTo>
                    <a:pt x="0" y="28992"/>
                    <a:pt x="4157" y="18956"/>
                    <a:pt x="11557" y="11557"/>
                  </a:cubicBezTo>
                  <a:cubicBezTo>
                    <a:pt x="18956" y="4157"/>
                    <a:pt x="28992" y="0"/>
                    <a:pt x="39457" y="0"/>
                  </a:cubicBezTo>
                  <a:close/>
                </a:path>
              </a:pathLst>
            </a:custGeom>
            <a:solidFill>
              <a:srgbClr val="00C4CC">
                <a:alpha val="49804"/>
              </a:srgbClr>
            </a:solidFill>
          </p:spPr>
        </p:sp>
        <p:sp>
          <p:nvSpPr>
            <p:cNvPr id="6" name="TextBox 6"/>
            <p:cNvSpPr txBox="1"/>
            <p:nvPr/>
          </p:nvSpPr>
          <p:spPr>
            <a:xfrm>
              <a:off x="0" y="-114300"/>
              <a:ext cx="812800" cy="927100"/>
            </a:xfrm>
            <a:prstGeom prst="rect">
              <a:avLst/>
            </a:prstGeom>
          </p:spPr>
          <p:txBody>
            <a:bodyPr lIns="50800" tIns="50800" rIns="50800" bIns="50800" rtlCol="0" anchor="ctr"/>
            <a:lstStyle/>
            <a:p>
              <a:pPr algn="ctr">
                <a:lnSpc>
                  <a:spcPts val="3499"/>
                </a:lnSpc>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128839" y="2391128"/>
            <a:ext cx="6030323" cy="5504744"/>
          </a:xfrm>
          <a:custGeom>
            <a:avLst/>
            <a:gdLst/>
            <a:ahLst/>
            <a:cxnLst/>
            <a:rect l="l" t="t" r="r" b="b"/>
            <a:pathLst>
              <a:path w="6030323" h="5504744">
                <a:moveTo>
                  <a:pt x="0" y="0"/>
                </a:moveTo>
                <a:lnTo>
                  <a:pt x="6030322" y="0"/>
                </a:lnTo>
                <a:lnTo>
                  <a:pt x="6030322" y="5504744"/>
                </a:lnTo>
                <a:lnTo>
                  <a:pt x="0" y="5504744"/>
                </a:lnTo>
                <a:lnTo>
                  <a:pt x="0" y="0"/>
                </a:lnTo>
                <a:close/>
              </a:path>
            </a:pathLst>
          </a:custGeom>
          <a:blipFill>
            <a:blip r:embed="rId3"/>
            <a:stretch>
              <a:fillRect/>
            </a:stretch>
          </a:blipFill>
        </p:spPr>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826924" y="3882790"/>
            <a:ext cx="5526316" cy="5529555"/>
          </a:xfrm>
          <a:custGeom>
            <a:avLst/>
            <a:gdLst/>
            <a:ahLst/>
            <a:cxnLst/>
            <a:rect l="l" t="t" r="r" b="b"/>
            <a:pathLst>
              <a:path w="5526316" h="5529555">
                <a:moveTo>
                  <a:pt x="0" y="0"/>
                </a:moveTo>
                <a:lnTo>
                  <a:pt x="5526316" y="0"/>
                </a:lnTo>
                <a:lnTo>
                  <a:pt x="5526316" y="5529556"/>
                </a:lnTo>
                <a:lnTo>
                  <a:pt x="0" y="5529556"/>
                </a:lnTo>
                <a:lnTo>
                  <a:pt x="0" y="0"/>
                </a:lnTo>
                <a:close/>
              </a:path>
            </a:pathLst>
          </a:custGeom>
          <a:blipFill>
            <a:blip r:embed="rId3"/>
            <a:stretch>
              <a:fillRect/>
            </a:stretch>
          </a:blipFill>
        </p:spPr>
      </p:sp>
      <p:sp>
        <p:nvSpPr>
          <p:cNvPr id="3" name="TextBox 3"/>
          <p:cNvSpPr txBox="1"/>
          <p:nvPr/>
        </p:nvSpPr>
        <p:spPr>
          <a:xfrm>
            <a:off x="2096887" y="1425575"/>
            <a:ext cx="14094227" cy="2371725"/>
          </a:xfrm>
          <a:prstGeom prst="rect">
            <a:avLst/>
          </a:prstGeom>
        </p:spPr>
        <p:txBody>
          <a:bodyPr lIns="0" tIns="0" rIns="0" bIns="0" rtlCol="0" anchor="t">
            <a:spAutoFit/>
          </a:bodyPr>
          <a:lstStyle/>
          <a:p>
            <a:pPr algn="ctr">
              <a:lnSpc>
                <a:spcPts val="9600"/>
              </a:lnSpc>
            </a:pPr>
            <a:r>
              <a:rPr lang="en-US" sz="8000">
                <a:solidFill>
                  <a:srgbClr val="01558A"/>
                </a:solidFill>
                <a:latin typeface="Agrandir Narrow Bold"/>
              </a:rPr>
              <a:t>OBTENER RESULTADOS</a:t>
            </a:r>
          </a:p>
          <a:p>
            <a:pPr marL="0" lvl="0" indent="0" algn="ctr">
              <a:lnSpc>
                <a:spcPts val="7200"/>
              </a:lnSpc>
              <a:spcBef>
                <a:spcPct val="0"/>
              </a:spcBef>
            </a:pPr>
            <a:r>
              <a:rPr lang="en-US" sz="6000">
                <a:solidFill>
                  <a:srgbClr val="01558A"/>
                </a:solidFill>
                <a:latin typeface="Agrandir Narrow"/>
              </a:rPr>
              <a:t>(DIAGNÓSTICO)</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sp>
      <p:sp>
        <p:nvSpPr>
          <p:cNvPr id="3" name="AutoShape 3"/>
          <p:cNvSpPr/>
          <p:nvPr/>
        </p:nvSpPr>
        <p:spPr>
          <a:xfrm>
            <a:off x="7088084" y="7200900"/>
            <a:ext cx="4111832" cy="0"/>
          </a:xfrm>
          <a:prstGeom prst="line">
            <a:avLst/>
          </a:prstGeom>
          <a:ln w="676275" cap="rnd">
            <a:solidFill>
              <a:srgbClr val="FFDE59"/>
            </a:solidFill>
            <a:prstDash val="solid"/>
            <a:headEnd type="none" w="sm" len="sm"/>
            <a:tailEnd type="none" w="sm" len="sm"/>
          </a:ln>
        </p:spPr>
      </p:sp>
      <p:sp>
        <p:nvSpPr>
          <p:cNvPr id="4" name="TextBox 4"/>
          <p:cNvSpPr txBox="1"/>
          <p:nvPr/>
        </p:nvSpPr>
        <p:spPr>
          <a:xfrm>
            <a:off x="7351017" y="7040599"/>
            <a:ext cx="3585966" cy="320601"/>
          </a:xfrm>
          <a:prstGeom prst="rect">
            <a:avLst/>
          </a:prstGeom>
        </p:spPr>
        <p:txBody>
          <a:bodyPr lIns="0" tIns="0" rIns="0" bIns="0" rtlCol="0" anchor="ctr">
            <a:spAutoFit/>
          </a:bodyPr>
          <a:lstStyle/>
          <a:p>
            <a:pPr algn="ctr">
              <a:lnSpc>
                <a:spcPts val="2499"/>
              </a:lnSpc>
            </a:pPr>
            <a:r>
              <a:rPr lang="en-US" sz="2499" dirty="0">
                <a:solidFill>
                  <a:srgbClr val="000000"/>
                </a:solidFill>
                <a:latin typeface="Agrandir Narrow Bold"/>
              </a:rPr>
              <a:t>ayvazquez@itba.edu.ar</a:t>
            </a:r>
          </a:p>
        </p:txBody>
      </p:sp>
      <p:sp>
        <p:nvSpPr>
          <p:cNvPr id="5" name="AutoShape 3"/>
          <p:cNvSpPr/>
          <p:nvPr/>
        </p:nvSpPr>
        <p:spPr>
          <a:xfrm>
            <a:off x="7088084" y="8123201"/>
            <a:ext cx="4111832" cy="0"/>
          </a:xfrm>
          <a:prstGeom prst="line">
            <a:avLst/>
          </a:prstGeom>
          <a:ln w="676275" cap="rnd">
            <a:solidFill>
              <a:srgbClr val="FFDE59"/>
            </a:solidFill>
            <a:prstDash val="solid"/>
            <a:headEnd type="none" w="sm" len="sm"/>
            <a:tailEnd type="none" w="sm" len="sm"/>
          </a:ln>
        </p:spPr>
      </p:sp>
      <p:sp>
        <p:nvSpPr>
          <p:cNvPr id="6" name="TextBox 4"/>
          <p:cNvSpPr txBox="1"/>
          <p:nvPr/>
        </p:nvSpPr>
        <p:spPr>
          <a:xfrm>
            <a:off x="7351017" y="7959919"/>
            <a:ext cx="3585966" cy="326564"/>
          </a:xfrm>
          <a:prstGeom prst="rect">
            <a:avLst/>
          </a:prstGeom>
        </p:spPr>
        <p:txBody>
          <a:bodyPr lIns="0" tIns="0" rIns="0" bIns="0" rtlCol="0" anchor="ctr">
            <a:spAutoFit/>
          </a:bodyPr>
          <a:lstStyle/>
          <a:p>
            <a:pPr algn="ctr">
              <a:lnSpc>
                <a:spcPts val="2499"/>
              </a:lnSpc>
            </a:pPr>
            <a:r>
              <a:rPr lang="en-US" sz="2499" dirty="0" smtClean="0">
                <a:solidFill>
                  <a:srgbClr val="000000"/>
                </a:solidFill>
                <a:latin typeface="Agrandir Narrow Bold"/>
              </a:rPr>
              <a:t>vreppucci@itba.edu.ar</a:t>
            </a:r>
            <a:endParaRPr lang="en-US" sz="2499" dirty="0">
              <a:solidFill>
                <a:srgbClr val="000000"/>
              </a:solidFill>
              <a:latin typeface="Agrandir Narrow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488173" y="525918"/>
            <a:ext cx="7311655" cy="9235165"/>
          </a:xfrm>
          <a:custGeom>
            <a:avLst/>
            <a:gdLst/>
            <a:ahLst/>
            <a:cxnLst/>
            <a:rect l="l" t="t" r="r" b="b"/>
            <a:pathLst>
              <a:path w="7311655" h="9235165">
                <a:moveTo>
                  <a:pt x="0" y="0"/>
                </a:moveTo>
                <a:lnTo>
                  <a:pt x="7311654" y="0"/>
                </a:lnTo>
                <a:lnTo>
                  <a:pt x="7311654" y="9235164"/>
                </a:lnTo>
                <a:lnTo>
                  <a:pt x="0" y="9235164"/>
                </a:lnTo>
                <a:lnTo>
                  <a:pt x="0" y="0"/>
                </a:lnTo>
                <a:close/>
              </a:path>
            </a:pathLst>
          </a:custGeom>
          <a:blipFill>
            <a:blip r:embed="rId3"/>
            <a:stretch>
              <a:fillRect/>
            </a:stretch>
          </a:blipFill>
        </p:spPr>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488173" y="525918"/>
            <a:ext cx="7311655" cy="9235165"/>
          </a:xfrm>
          <a:custGeom>
            <a:avLst/>
            <a:gdLst/>
            <a:ahLst/>
            <a:cxnLst/>
            <a:rect l="l" t="t" r="r" b="b"/>
            <a:pathLst>
              <a:path w="7311655" h="9235165">
                <a:moveTo>
                  <a:pt x="0" y="0"/>
                </a:moveTo>
                <a:lnTo>
                  <a:pt x="7311654" y="0"/>
                </a:lnTo>
                <a:lnTo>
                  <a:pt x="7311654" y="9235164"/>
                </a:lnTo>
                <a:lnTo>
                  <a:pt x="0" y="9235164"/>
                </a:lnTo>
                <a:lnTo>
                  <a:pt x="0" y="0"/>
                </a:lnTo>
                <a:close/>
              </a:path>
            </a:pathLst>
          </a:custGeom>
          <a:blipFill>
            <a:blip r:embed="rId3"/>
            <a:stretch>
              <a:fillRect/>
            </a:stretch>
          </a:blipFill>
        </p:spPr>
      </p:sp>
      <p:grpSp>
        <p:nvGrpSpPr>
          <p:cNvPr id="3" name="Group 3"/>
          <p:cNvGrpSpPr/>
          <p:nvPr/>
        </p:nvGrpSpPr>
        <p:grpSpPr>
          <a:xfrm>
            <a:off x="5852505" y="3134093"/>
            <a:ext cx="6426414" cy="789634"/>
            <a:chOff x="0" y="0"/>
            <a:chExt cx="1692553" cy="207970"/>
          </a:xfrm>
        </p:grpSpPr>
        <p:sp>
          <p:nvSpPr>
            <p:cNvPr id="4" name="Freeform 4"/>
            <p:cNvSpPr/>
            <p:nvPr/>
          </p:nvSpPr>
          <p:spPr>
            <a:xfrm>
              <a:off x="0" y="0"/>
              <a:ext cx="1692553" cy="207970"/>
            </a:xfrm>
            <a:custGeom>
              <a:avLst/>
              <a:gdLst/>
              <a:ahLst/>
              <a:cxnLst/>
              <a:rect l="l" t="t" r="r" b="b"/>
              <a:pathLst>
                <a:path w="1692553" h="207970">
                  <a:moveTo>
                    <a:pt x="61440" y="0"/>
                  </a:moveTo>
                  <a:lnTo>
                    <a:pt x="1631114" y="0"/>
                  </a:lnTo>
                  <a:cubicBezTo>
                    <a:pt x="1647409" y="0"/>
                    <a:pt x="1663036" y="6473"/>
                    <a:pt x="1674558" y="17995"/>
                  </a:cubicBezTo>
                  <a:cubicBezTo>
                    <a:pt x="1686080" y="29518"/>
                    <a:pt x="1692553" y="45145"/>
                    <a:pt x="1692553" y="61440"/>
                  </a:cubicBezTo>
                  <a:lnTo>
                    <a:pt x="1692553" y="146530"/>
                  </a:lnTo>
                  <a:cubicBezTo>
                    <a:pt x="1692553" y="162825"/>
                    <a:pt x="1686080" y="178452"/>
                    <a:pt x="1674558" y="189974"/>
                  </a:cubicBezTo>
                  <a:cubicBezTo>
                    <a:pt x="1663036" y="201496"/>
                    <a:pt x="1647409" y="207970"/>
                    <a:pt x="1631114" y="207970"/>
                  </a:cubicBezTo>
                  <a:lnTo>
                    <a:pt x="61440" y="207970"/>
                  </a:lnTo>
                  <a:cubicBezTo>
                    <a:pt x="45145" y="207970"/>
                    <a:pt x="29518" y="201496"/>
                    <a:pt x="17995" y="189974"/>
                  </a:cubicBezTo>
                  <a:cubicBezTo>
                    <a:pt x="6473" y="178452"/>
                    <a:pt x="0" y="162825"/>
                    <a:pt x="0" y="146530"/>
                  </a:cubicBezTo>
                  <a:lnTo>
                    <a:pt x="0" y="61440"/>
                  </a:lnTo>
                  <a:cubicBezTo>
                    <a:pt x="0" y="45145"/>
                    <a:pt x="6473" y="29518"/>
                    <a:pt x="17995" y="17995"/>
                  </a:cubicBezTo>
                  <a:cubicBezTo>
                    <a:pt x="29518" y="6473"/>
                    <a:pt x="45145" y="0"/>
                    <a:pt x="61440" y="0"/>
                  </a:cubicBezTo>
                  <a:close/>
                </a:path>
              </a:pathLst>
            </a:custGeom>
            <a:solidFill>
              <a:srgbClr val="00C4CC">
                <a:alpha val="37647"/>
              </a:srgbClr>
            </a:solidFill>
          </p:spPr>
        </p:sp>
        <p:sp>
          <p:nvSpPr>
            <p:cNvPr id="5" name="TextBox 5"/>
            <p:cNvSpPr txBox="1"/>
            <p:nvPr/>
          </p:nvSpPr>
          <p:spPr>
            <a:xfrm>
              <a:off x="0" y="-114300"/>
              <a:ext cx="812800" cy="927100"/>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5852505" y="6325656"/>
            <a:ext cx="6426414" cy="1050596"/>
            <a:chOff x="0" y="0"/>
            <a:chExt cx="1692553" cy="276700"/>
          </a:xfrm>
        </p:grpSpPr>
        <p:sp>
          <p:nvSpPr>
            <p:cNvPr id="7" name="Freeform 7"/>
            <p:cNvSpPr/>
            <p:nvPr/>
          </p:nvSpPr>
          <p:spPr>
            <a:xfrm>
              <a:off x="0" y="0"/>
              <a:ext cx="1692553" cy="276700"/>
            </a:xfrm>
            <a:custGeom>
              <a:avLst/>
              <a:gdLst/>
              <a:ahLst/>
              <a:cxnLst/>
              <a:rect l="l" t="t" r="r" b="b"/>
              <a:pathLst>
                <a:path w="1692553" h="276700">
                  <a:moveTo>
                    <a:pt x="61440" y="0"/>
                  </a:moveTo>
                  <a:lnTo>
                    <a:pt x="1631114" y="0"/>
                  </a:lnTo>
                  <a:cubicBezTo>
                    <a:pt x="1647409" y="0"/>
                    <a:pt x="1663036" y="6473"/>
                    <a:pt x="1674558" y="17995"/>
                  </a:cubicBezTo>
                  <a:cubicBezTo>
                    <a:pt x="1686080" y="29518"/>
                    <a:pt x="1692553" y="45145"/>
                    <a:pt x="1692553" y="61440"/>
                  </a:cubicBezTo>
                  <a:lnTo>
                    <a:pt x="1692553" y="215260"/>
                  </a:lnTo>
                  <a:cubicBezTo>
                    <a:pt x="1692553" y="231555"/>
                    <a:pt x="1686080" y="247183"/>
                    <a:pt x="1674558" y="258705"/>
                  </a:cubicBezTo>
                  <a:cubicBezTo>
                    <a:pt x="1663036" y="270227"/>
                    <a:pt x="1647409" y="276700"/>
                    <a:pt x="1631114" y="276700"/>
                  </a:cubicBezTo>
                  <a:lnTo>
                    <a:pt x="61440" y="276700"/>
                  </a:lnTo>
                  <a:cubicBezTo>
                    <a:pt x="45145" y="276700"/>
                    <a:pt x="29518" y="270227"/>
                    <a:pt x="17995" y="258705"/>
                  </a:cubicBezTo>
                  <a:cubicBezTo>
                    <a:pt x="6473" y="247183"/>
                    <a:pt x="0" y="231555"/>
                    <a:pt x="0" y="215260"/>
                  </a:cubicBezTo>
                  <a:lnTo>
                    <a:pt x="0" y="61440"/>
                  </a:lnTo>
                  <a:cubicBezTo>
                    <a:pt x="0" y="45145"/>
                    <a:pt x="6473" y="29518"/>
                    <a:pt x="17995" y="17995"/>
                  </a:cubicBezTo>
                  <a:cubicBezTo>
                    <a:pt x="29518" y="6473"/>
                    <a:pt x="45145" y="0"/>
                    <a:pt x="61440" y="0"/>
                  </a:cubicBezTo>
                  <a:close/>
                </a:path>
              </a:pathLst>
            </a:custGeom>
            <a:solidFill>
              <a:srgbClr val="00C4CC">
                <a:alpha val="37647"/>
              </a:srgbClr>
            </a:solidFill>
          </p:spPr>
        </p:sp>
        <p:sp>
          <p:nvSpPr>
            <p:cNvPr id="8" name="TextBox 8"/>
            <p:cNvSpPr txBox="1"/>
            <p:nvPr/>
          </p:nvSpPr>
          <p:spPr>
            <a:xfrm>
              <a:off x="0" y="-114300"/>
              <a:ext cx="812800" cy="927100"/>
            </a:xfrm>
            <a:prstGeom prst="rect">
              <a:avLst/>
            </a:prstGeom>
          </p:spPr>
          <p:txBody>
            <a:bodyPr lIns="50800" tIns="50800" rIns="50800" bIns="50800" rtlCol="0" anchor="ctr"/>
            <a:lstStyle/>
            <a:p>
              <a:pPr algn="ctr">
                <a:lnSpc>
                  <a:spcPts val="3499"/>
                </a:lnSpc>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308324"/>
          </a:xfrm>
          <a:prstGeom prst="rect">
            <a:avLst/>
          </a:prstGeom>
        </p:spPr>
        <p:txBody>
          <a:bodyPr lIns="0" tIns="0" rIns="0" bIns="0" rtlCol="0" anchor="t">
            <a:spAutoFit/>
          </a:bodyPr>
          <a:lstStyle/>
          <a:p>
            <a:pPr marL="0" lvl="0" indent="0" algn="ctr">
              <a:lnSpc>
                <a:spcPts val="18000"/>
              </a:lnSpc>
              <a:spcBef>
                <a:spcPct val="0"/>
              </a:spcBef>
            </a:pPr>
            <a:r>
              <a:rPr lang="en-US" sz="15000" dirty="0">
                <a:solidFill>
                  <a:schemeClr val="tx1">
                    <a:lumMod val="95000"/>
                    <a:lumOff val="5000"/>
                  </a:schemeClr>
                </a:solidFill>
                <a:latin typeface="Agrandir Narrow Bold"/>
              </a:rPr>
              <a:t>BIO</a:t>
            </a:r>
            <a:r>
              <a:rPr lang="en-US" sz="15000" dirty="0">
                <a:solidFill>
                  <a:srgbClr val="01558A"/>
                </a:solidFill>
                <a:latin typeface="Agrandir Narrow Bold"/>
              </a:rPr>
              <a:t>SEÑALES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3562350"/>
            <a:ext cx="14094227" cy="2308324"/>
          </a:xfrm>
          <a:prstGeom prst="rect">
            <a:avLst/>
          </a:prstGeom>
        </p:spPr>
        <p:txBody>
          <a:bodyPr lIns="0" tIns="0" rIns="0" bIns="0" rtlCol="0" anchor="t">
            <a:spAutoFit/>
          </a:bodyPr>
          <a:lstStyle/>
          <a:p>
            <a:pPr marL="0" lvl="0" indent="0" algn="ctr">
              <a:lnSpc>
                <a:spcPts val="18000"/>
              </a:lnSpc>
              <a:spcBef>
                <a:spcPct val="0"/>
              </a:spcBef>
            </a:pPr>
            <a:r>
              <a:rPr lang="en-US" sz="15000" dirty="0">
                <a:solidFill>
                  <a:schemeClr val="tx1">
                    <a:lumMod val="95000"/>
                    <a:lumOff val="5000"/>
                  </a:schemeClr>
                </a:solidFill>
                <a:latin typeface="Agrandir Narrow Bold"/>
              </a:rPr>
              <a:t>BIO</a:t>
            </a:r>
            <a:r>
              <a:rPr lang="en-US" sz="15000" dirty="0">
                <a:solidFill>
                  <a:srgbClr val="01558A"/>
                </a:solidFill>
                <a:latin typeface="Agrandir Narrow Bold"/>
              </a:rPr>
              <a:t>SEÑALES</a:t>
            </a:r>
          </a:p>
        </p:txBody>
      </p:sp>
      <p:sp>
        <p:nvSpPr>
          <p:cNvPr id="3" name="TextBox 3"/>
          <p:cNvSpPr txBox="1"/>
          <p:nvPr/>
        </p:nvSpPr>
        <p:spPr>
          <a:xfrm>
            <a:off x="5144717" y="7428864"/>
            <a:ext cx="8314234"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TRANSMISIÓN/RECEPCIÓN</a:t>
            </a:r>
          </a:p>
        </p:txBody>
      </p:sp>
      <p:sp>
        <p:nvSpPr>
          <p:cNvPr id="4" name="TextBox 4"/>
          <p:cNvSpPr txBox="1"/>
          <p:nvPr/>
        </p:nvSpPr>
        <p:spPr>
          <a:xfrm>
            <a:off x="1554335" y="7428864"/>
            <a:ext cx="2754908"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ENERGÍA</a:t>
            </a:r>
          </a:p>
        </p:txBody>
      </p:sp>
      <p:sp>
        <p:nvSpPr>
          <p:cNvPr id="5" name="TextBox 5"/>
          <p:cNvSpPr txBox="1"/>
          <p:nvPr/>
        </p:nvSpPr>
        <p:spPr>
          <a:xfrm>
            <a:off x="14297150" y="7428864"/>
            <a:ext cx="2436515" cy="863600"/>
          </a:xfrm>
          <a:prstGeom prst="rect">
            <a:avLst/>
          </a:prstGeom>
        </p:spPr>
        <p:txBody>
          <a:bodyPr lIns="0" tIns="0" rIns="0" bIns="0" rtlCol="0" anchor="t">
            <a:spAutoFit/>
          </a:bodyPr>
          <a:lstStyle/>
          <a:p>
            <a:pPr algn="ctr">
              <a:lnSpc>
                <a:spcPts val="7000"/>
              </a:lnSpc>
            </a:pPr>
            <a:r>
              <a:rPr lang="en-US" sz="5000">
                <a:solidFill>
                  <a:srgbClr val="366994"/>
                </a:solidFill>
                <a:latin typeface="Open Sans Bold"/>
              </a:rPr>
              <a:t>TIEMPO</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612</TotalTime>
  <Words>5262</Words>
  <Application>Microsoft Office PowerPoint</Application>
  <PresentationFormat>Personalizado</PresentationFormat>
  <Paragraphs>508</Paragraphs>
  <Slides>56</Slides>
  <Notes>56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56</vt:i4>
      </vt:variant>
    </vt:vector>
  </HeadingPairs>
  <TitlesOfParts>
    <vt:vector size="63" baseType="lpstr">
      <vt:lpstr>Arial</vt:lpstr>
      <vt:lpstr>Agrandir Narrow</vt:lpstr>
      <vt:lpstr>Open Sans Bold</vt:lpstr>
      <vt:lpstr>Open Sans</vt:lpstr>
      <vt:lpstr>Agrandir Narrow Bold</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PSB - Intro a PSB  con Python</dc:title>
  <cp:lastModifiedBy>Aylin Agatha Vazquez Chenlo</cp:lastModifiedBy>
  <cp:revision>41</cp:revision>
  <dcterms:created xsi:type="dcterms:W3CDTF">2006-08-16T00:00:00Z</dcterms:created>
  <dcterms:modified xsi:type="dcterms:W3CDTF">2024-08-07T18:13:06Z</dcterms:modified>
  <dc:identifier>DAFs8tCgKRY</dc:identifier>
</cp:coreProperties>
</file>